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cd2857ad8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cd2857ad8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cd2857ad8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cd2857ad8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cd2857ad8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cd2857ad8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cd2857a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cd2857a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7cd2857ad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cd2857ad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7cd2857ad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cd2857ad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cd2857ad8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cd2857ad8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7cd2857ad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cd2857ad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cd2857ad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cd2857ad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cd2857ad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cd2857ad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cd2857ad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cd2857ad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9.jpg"/><Relationship Id="rId10" Type="http://schemas.openxmlformats.org/officeDocument/2006/relationships/image" Target="../media/image5.jpg"/><Relationship Id="rId9" Type="http://schemas.openxmlformats.org/officeDocument/2006/relationships/image" Target="../media/image3.jpg"/><Relationship Id="rId5" Type="http://schemas.openxmlformats.org/officeDocument/2006/relationships/image" Target="../media/image18.jpg"/><Relationship Id="rId6" Type="http://schemas.openxmlformats.org/officeDocument/2006/relationships/image" Target="../media/image11.jpg"/><Relationship Id="rId7" Type="http://schemas.openxmlformats.org/officeDocument/2006/relationships/image" Target="../media/image20.jpg"/><Relationship Id="rId8"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SVnOGsJY5RQ" TargetMode="External"/><Relationship Id="rId4" Type="http://schemas.openxmlformats.org/officeDocument/2006/relationships/image" Target="../media/image17.png"/><Relationship Id="rId5" Type="http://schemas.openxmlformats.org/officeDocument/2006/relationships/image" Target="../media/image8.jpg"/><Relationship Id="rId6"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African Crisis and Genocides</a:t>
            </a:r>
            <a:endParaRPr>
              <a:solidFill>
                <a:srgbClr val="FFFFFF"/>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rgbClr val="FFFFFF"/>
              </a:solidFill>
            </a:endParaRPr>
          </a:p>
          <a:p>
            <a:pPr indent="0" lvl="0" marL="0" rtl="0" algn="ctr">
              <a:lnSpc>
                <a:spcPct val="115000"/>
              </a:lnSpc>
              <a:spcBef>
                <a:spcPts val="0"/>
              </a:spcBef>
              <a:spcAft>
                <a:spcPts val="0"/>
              </a:spcAft>
              <a:buClr>
                <a:schemeClr val="dk1"/>
              </a:buClr>
              <a:buSzPts val="1100"/>
              <a:buFont typeface="Arial"/>
              <a:buNone/>
            </a:pPr>
            <a:r>
              <a:rPr lang="en" sz="1100">
                <a:solidFill>
                  <a:srgbClr val="FFFFFF"/>
                </a:solidFill>
              </a:rPr>
              <a:t>11.05.04.02, 11.05.05.02, 11.07.02.02</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 Genocide: Darfur</a:t>
            </a:r>
            <a:endParaRPr/>
          </a:p>
        </p:txBody>
      </p:sp>
      <p:sp>
        <p:nvSpPr>
          <p:cNvPr id="118" name="Google Shape;118;p22"/>
          <p:cNvSpPr txBox="1"/>
          <p:nvPr>
            <p:ph idx="1" type="body"/>
          </p:nvPr>
        </p:nvSpPr>
        <p:spPr>
          <a:xfrm>
            <a:off x="311700" y="1578875"/>
            <a:ext cx="85206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Char char="●"/>
            </a:pPr>
            <a:r>
              <a:rPr lang="en" sz="1400">
                <a:solidFill>
                  <a:srgbClr val="000000"/>
                </a:solidFill>
              </a:rPr>
              <a:t>The Darfur </a:t>
            </a:r>
            <a:r>
              <a:rPr lang="en" sz="1400">
                <a:solidFill>
                  <a:srgbClr val="000000"/>
                </a:solidFill>
              </a:rPr>
              <a:t>Genocide</a:t>
            </a:r>
            <a:r>
              <a:rPr lang="en" sz="1400">
                <a:solidFill>
                  <a:srgbClr val="000000"/>
                </a:solidFill>
              </a:rPr>
              <a:t> was the mass slaughter and rape of Darfuri men, women, and children in Western Sudan.</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The killings began in 2003.</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The killings were done by Arab militias. </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The militias would destroy the </a:t>
            </a:r>
            <a:r>
              <a:rPr lang="en" sz="1400">
                <a:solidFill>
                  <a:srgbClr val="000000"/>
                </a:solidFill>
              </a:rPr>
              <a:t>Darfurians</a:t>
            </a:r>
            <a:r>
              <a:rPr lang="en" sz="1400">
                <a:solidFill>
                  <a:srgbClr val="000000"/>
                </a:solidFill>
              </a:rPr>
              <a:t>’ homes, burn their villages, loot economic resources, pollute water sources, and murder, rape, and torture civilians.</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As of today 480,000 people have been killed and 2.8 million have been displaced.</a:t>
            </a:r>
            <a:endParaRPr sz="1400">
              <a:solidFill>
                <a:srgbClr val="000000"/>
              </a:solidFill>
            </a:endParaRPr>
          </a:p>
        </p:txBody>
      </p:sp>
      <p:pic>
        <p:nvPicPr>
          <p:cNvPr descr="Image result for darfur genocide" id="119" name="Google Shape;119;p22"/>
          <p:cNvPicPr preferRelativeResize="0"/>
          <p:nvPr/>
        </p:nvPicPr>
        <p:blipFill>
          <a:blip r:embed="rId3">
            <a:alphaModFix/>
          </a:blip>
          <a:stretch>
            <a:fillRect/>
          </a:stretch>
        </p:blipFill>
        <p:spPr>
          <a:xfrm>
            <a:off x="7126925" y="75825"/>
            <a:ext cx="1925900" cy="1311100"/>
          </a:xfrm>
          <a:prstGeom prst="rect">
            <a:avLst/>
          </a:prstGeom>
          <a:noFill/>
          <a:ln>
            <a:noFill/>
          </a:ln>
        </p:spPr>
      </p:pic>
      <p:pic>
        <p:nvPicPr>
          <p:cNvPr descr="Image result for darfur genocide" id="120" name="Google Shape;120;p22"/>
          <p:cNvPicPr preferRelativeResize="0"/>
          <p:nvPr/>
        </p:nvPicPr>
        <p:blipFill>
          <a:blip r:embed="rId4">
            <a:alphaModFix/>
          </a:blip>
          <a:stretch>
            <a:fillRect/>
          </a:stretch>
        </p:blipFill>
        <p:spPr>
          <a:xfrm>
            <a:off x="4816124" y="47875"/>
            <a:ext cx="2030651" cy="133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 Genocide: Congo </a:t>
            </a:r>
            <a:endParaRPr/>
          </a:p>
        </p:txBody>
      </p:sp>
      <p:sp>
        <p:nvSpPr>
          <p:cNvPr id="126" name="Google Shape;126;p23"/>
          <p:cNvSpPr txBox="1"/>
          <p:nvPr>
            <p:ph idx="1" type="body"/>
          </p:nvPr>
        </p:nvSpPr>
        <p:spPr>
          <a:xfrm>
            <a:off x="311700" y="1152475"/>
            <a:ext cx="8520600" cy="39300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000000"/>
              </a:buClr>
              <a:buSzPts val="1200"/>
              <a:buChar char="●"/>
            </a:pPr>
            <a:r>
              <a:rPr lang="en" sz="1200">
                <a:solidFill>
                  <a:srgbClr val="000000"/>
                </a:solidFill>
              </a:rPr>
              <a:t>Since 1996, the Democratic Republic of Congo (DR Congo) has been embroiled in violence that has killed as many as 6 million people.</a:t>
            </a:r>
            <a:endParaRPr sz="1200">
              <a:solidFill>
                <a:srgbClr val="000000"/>
              </a:solidFil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rPr>
              <a:t>First Congo War occurred in 1996 and the Second Congo War occurred in 1998. Fighting over </a:t>
            </a:r>
            <a:r>
              <a:rPr lang="en" sz="1200">
                <a:solidFill>
                  <a:srgbClr val="000000"/>
                </a:solidFill>
              </a:rPr>
              <a:t>ethnicities</a:t>
            </a:r>
            <a:r>
              <a:rPr lang="en" sz="1200">
                <a:solidFill>
                  <a:srgbClr val="000000"/>
                </a:solidFill>
              </a:rPr>
              <a:t>, Hutus and Tutsi.</a:t>
            </a:r>
            <a:endParaRPr sz="1200">
              <a:solidFill>
                <a:srgbClr val="000000"/>
              </a:solidFil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rPr>
              <a:t>It is estimated that over 6 million have died as a result of the conflict. In 2008, an estimated 45,000 people were dying each month. The death toll is due to widespread disease and famine; reports indicate that almost half of the individuals who have died are children under the age of 5.</a:t>
            </a:r>
            <a:endParaRPr sz="1200">
              <a:solidFill>
                <a:srgbClr val="000000"/>
              </a:solidFil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rPr>
              <a:t>The long and brutal conflict in the DRC has caused massive suffering for civilians, with estimates of millions dead either directly or indirectly as a result of the fighting. There have been frequent reports of weapon bearers killing civilians, and destroying property.</a:t>
            </a:r>
            <a:endParaRPr sz="1200">
              <a:solidFill>
                <a:srgbClr val="000000"/>
              </a:solidFill>
            </a:endParaRPr>
          </a:p>
          <a:p>
            <a:pPr indent="-304800" lvl="0" marL="457200" rtl="0" algn="l">
              <a:lnSpc>
                <a:spcPct val="150000"/>
              </a:lnSpc>
              <a:spcBef>
                <a:spcPts val="0"/>
              </a:spcBef>
              <a:spcAft>
                <a:spcPts val="0"/>
              </a:spcAft>
              <a:buClr>
                <a:srgbClr val="000000"/>
              </a:buClr>
              <a:buSzPts val="1200"/>
              <a:buChar char="●"/>
            </a:pPr>
            <a:r>
              <a:rPr lang="en" sz="1200">
                <a:solidFill>
                  <a:srgbClr val="000000"/>
                </a:solidFill>
              </a:rPr>
              <a:t>Those who are not subject to violence must contend with poverty, famine, and disease. Hundreds of thousands of people have been impoverished by the violence. Infant and child mortality rates are extremely high as a result of famine and malnutrition. An estimated 3.8 million people have been displaced within the DRC and 2 million have become refugees in neighboring Burundi, Rwanda, Tanzania, and Uganda.</a:t>
            </a:r>
            <a:endParaRPr sz="1200">
              <a:solidFill>
                <a:srgbClr val="000000"/>
              </a:solidFill>
            </a:endParaRPr>
          </a:p>
          <a:p>
            <a:pPr indent="0" lvl="0" marL="0" rtl="0" algn="l">
              <a:spcBef>
                <a:spcPts val="1000"/>
              </a:spcBef>
              <a:spcAft>
                <a:spcPts val="1600"/>
              </a:spcAft>
              <a:buNone/>
            </a:pPr>
            <a:r>
              <a:t/>
            </a:r>
            <a:endParaRPr sz="1400">
              <a:solidFill>
                <a:srgbClr val="000000"/>
              </a:solidFill>
            </a:endParaRPr>
          </a:p>
        </p:txBody>
      </p:sp>
      <p:pic>
        <p:nvPicPr>
          <p:cNvPr descr="Image result for congo genocide africa" id="127" name="Google Shape;127;p23"/>
          <p:cNvPicPr preferRelativeResize="0"/>
          <p:nvPr/>
        </p:nvPicPr>
        <p:blipFill>
          <a:blip r:embed="rId3">
            <a:alphaModFix/>
          </a:blip>
          <a:stretch>
            <a:fillRect/>
          </a:stretch>
        </p:blipFill>
        <p:spPr>
          <a:xfrm>
            <a:off x="6533050" y="0"/>
            <a:ext cx="1733000" cy="1153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there a solution to the African Crisis? </a:t>
            </a:r>
            <a:endParaRPr/>
          </a:p>
        </p:txBody>
      </p:sp>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4" name="Google Shape;134;p24"/>
          <p:cNvPicPr preferRelativeResize="0"/>
          <p:nvPr/>
        </p:nvPicPr>
        <p:blipFill>
          <a:blip r:embed="rId3">
            <a:alphaModFix/>
          </a:blip>
          <a:stretch>
            <a:fillRect/>
          </a:stretch>
        </p:blipFill>
        <p:spPr>
          <a:xfrm>
            <a:off x="0" y="950475"/>
            <a:ext cx="3354299" cy="2515724"/>
          </a:xfrm>
          <a:prstGeom prst="rect">
            <a:avLst/>
          </a:prstGeom>
          <a:noFill/>
          <a:ln>
            <a:noFill/>
          </a:ln>
        </p:spPr>
      </p:pic>
      <p:pic>
        <p:nvPicPr>
          <p:cNvPr id="135" name="Google Shape;135;p24"/>
          <p:cNvPicPr preferRelativeResize="0"/>
          <p:nvPr/>
        </p:nvPicPr>
        <p:blipFill>
          <a:blip r:embed="rId4">
            <a:alphaModFix/>
          </a:blip>
          <a:stretch>
            <a:fillRect/>
          </a:stretch>
        </p:blipFill>
        <p:spPr>
          <a:xfrm>
            <a:off x="6604377" y="885275"/>
            <a:ext cx="2539628" cy="1686475"/>
          </a:xfrm>
          <a:prstGeom prst="rect">
            <a:avLst/>
          </a:prstGeom>
          <a:noFill/>
          <a:ln>
            <a:noFill/>
          </a:ln>
        </p:spPr>
      </p:pic>
      <p:pic>
        <p:nvPicPr>
          <p:cNvPr id="136" name="Google Shape;136;p24"/>
          <p:cNvPicPr preferRelativeResize="0"/>
          <p:nvPr/>
        </p:nvPicPr>
        <p:blipFill>
          <a:blip r:embed="rId5">
            <a:alphaModFix/>
          </a:blip>
          <a:stretch>
            <a:fillRect/>
          </a:stretch>
        </p:blipFill>
        <p:spPr>
          <a:xfrm>
            <a:off x="-4" y="3232900"/>
            <a:ext cx="2353426" cy="1910600"/>
          </a:xfrm>
          <a:prstGeom prst="rect">
            <a:avLst/>
          </a:prstGeom>
          <a:noFill/>
          <a:ln>
            <a:noFill/>
          </a:ln>
        </p:spPr>
      </p:pic>
      <p:pic>
        <p:nvPicPr>
          <p:cNvPr id="137" name="Google Shape;137;p24"/>
          <p:cNvPicPr preferRelativeResize="0"/>
          <p:nvPr/>
        </p:nvPicPr>
        <p:blipFill>
          <a:blip r:embed="rId6">
            <a:alphaModFix/>
          </a:blip>
          <a:stretch>
            <a:fillRect/>
          </a:stretch>
        </p:blipFill>
        <p:spPr>
          <a:xfrm>
            <a:off x="3354305" y="1017714"/>
            <a:ext cx="3354299" cy="2230735"/>
          </a:xfrm>
          <a:prstGeom prst="rect">
            <a:avLst/>
          </a:prstGeom>
          <a:noFill/>
          <a:ln>
            <a:noFill/>
          </a:ln>
        </p:spPr>
      </p:pic>
      <p:pic>
        <p:nvPicPr>
          <p:cNvPr descr="Image result for un africa" id="138" name="Google Shape;138;p24"/>
          <p:cNvPicPr preferRelativeResize="0"/>
          <p:nvPr/>
        </p:nvPicPr>
        <p:blipFill>
          <a:blip r:embed="rId7">
            <a:alphaModFix/>
          </a:blip>
          <a:stretch>
            <a:fillRect/>
          </a:stretch>
        </p:blipFill>
        <p:spPr>
          <a:xfrm>
            <a:off x="2353425" y="3232900"/>
            <a:ext cx="2619375" cy="1910600"/>
          </a:xfrm>
          <a:prstGeom prst="rect">
            <a:avLst/>
          </a:prstGeom>
          <a:noFill/>
          <a:ln>
            <a:noFill/>
          </a:ln>
        </p:spPr>
      </p:pic>
      <p:pic>
        <p:nvPicPr>
          <p:cNvPr descr="Image result for african food aid" id="139" name="Google Shape;139;p24"/>
          <p:cNvPicPr preferRelativeResize="0"/>
          <p:nvPr/>
        </p:nvPicPr>
        <p:blipFill>
          <a:blip r:embed="rId8">
            <a:alphaModFix/>
          </a:blip>
          <a:stretch>
            <a:fillRect/>
          </a:stretch>
        </p:blipFill>
        <p:spPr>
          <a:xfrm>
            <a:off x="6708600" y="2386850"/>
            <a:ext cx="2505075" cy="1961025"/>
          </a:xfrm>
          <a:prstGeom prst="rect">
            <a:avLst/>
          </a:prstGeom>
          <a:noFill/>
          <a:ln>
            <a:noFill/>
          </a:ln>
        </p:spPr>
      </p:pic>
      <p:pic>
        <p:nvPicPr>
          <p:cNvPr descr="Image result for african aid" id="140" name="Google Shape;140;p24"/>
          <p:cNvPicPr preferRelativeResize="0"/>
          <p:nvPr/>
        </p:nvPicPr>
        <p:blipFill>
          <a:blip r:embed="rId9">
            <a:alphaModFix/>
          </a:blip>
          <a:stretch>
            <a:fillRect/>
          </a:stretch>
        </p:blipFill>
        <p:spPr>
          <a:xfrm>
            <a:off x="4972800" y="4086225"/>
            <a:ext cx="4171200" cy="1057275"/>
          </a:xfrm>
          <a:prstGeom prst="rect">
            <a:avLst/>
          </a:prstGeom>
          <a:noFill/>
          <a:ln>
            <a:noFill/>
          </a:ln>
        </p:spPr>
      </p:pic>
      <p:pic>
        <p:nvPicPr>
          <p:cNvPr descr="Image result for african school" id="141" name="Google Shape;141;p24"/>
          <p:cNvPicPr preferRelativeResize="0"/>
          <p:nvPr/>
        </p:nvPicPr>
        <p:blipFill>
          <a:blip r:embed="rId10">
            <a:alphaModFix/>
          </a:blip>
          <a:stretch>
            <a:fillRect/>
          </a:stretch>
        </p:blipFill>
        <p:spPr>
          <a:xfrm>
            <a:off x="4972800" y="3071450"/>
            <a:ext cx="1735800" cy="1014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Crisis in Africa: Famine</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20000"/>
              </a:lnSpc>
              <a:spcBef>
                <a:spcPts val="1800"/>
              </a:spcBef>
              <a:spcAft>
                <a:spcPts val="0"/>
              </a:spcAft>
              <a:buClr>
                <a:srgbClr val="000000"/>
              </a:buClr>
              <a:buSzPts val="1800"/>
              <a:buChar char="●"/>
            </a:pPr>
            <a:r>
              <a:rPr lang="en">
                <a:solidFill>
                  <a:srgbClr val="000000"/>
                </a:solidFill>
              </a:rPr>
              <a:t>Africa is currently facing the worst food crisis since 1945. Millions could die in the coming months.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collision of climate change, population growth and regional conflict has created massive food shortages across multiple countries in Africa. While the cause varies from country to country, the needs are largely the same—immediate provision of food and water, as well as long-term solutions that address the root causes.</a:t>
            </a:r>
            <a:endParaRPr>
              <a:solidFill>
                <a:srgbClr val="000000"/>
              </a:solidFill>
            </a:endParaRPr>
          </a:p>
          <a:p>
            <a:pPr indent="0" lvl="0" marL="0" rtl="0" algn="l">
              <a:spcBef>
                <a:spcPts val="0"/>
              </a:spcBef>
              <a:spcAft>
                <a:spcPts val="1600"/>
              </a:spcAft>
              <a:buNone/>
            </a:pPr>
            <a:r>
              <a:t/>
            </a:r>
            <a:endParaRPr>
              <a:solidFill>
                <a:srgbClr val="000000"/>
              </a:solidFill>
            </a:endParaRPr>
          </a:p>
        </p:txBody>
      </p:sp>
      <p:pic>
        <p:nvPicPr>
          <p:cNvPr id="62" name="Google Shape;62;p14"/>
          <p:cNvPicPr preferRelativeResize="0"/>
          <p:nvPr/>
        </p:nvPicPr>
        <p:blipFill>
          <a:blip r:embed="rId3">
            <a:alphaModFix/>
          </a:blip>
          <a:stretch>
            <a:fillRect/>
          </a:stretch>
        </p:blipFill>
        <p:spPr>
          <a:xfrm>
            <a:off x="5885199" y="3434600"/>
            <a:ext cx="2588626" cy="1708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Crisis in Africa: Famine</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Char char="●"/>
            </a:pPr>
            <a:r>
              <a:rPr lang="en" sz="1400">
                <a:solidFill>
                  <a:srgbClr val="000000"/>
                </a:solidFill>
              </a:rPr>
              <a:t>Kenya: </a:t>
            </a:r>
            <a:r>
              <a:rPr lang="en" sz="1400">
                <a:solidFill>
                  <a:schemeClr val="dk1"/>
                </a:solidFill>
                <a:highlight>
                  <a:srgbClr val="FFFFFF"/>
                </a:highlight>
              </a:rPr>
              <a:t>Due to a collision of drought and population growth, nearly 4 million Kenyans are now food insecure.</a:t>
            </a:r>
            <a:endParaRPr sz="1400">
              <a:solidFill>
                <a:schemeClr val="dk1"/>
              </a:solidFill>
              <a:highlight>
                <a:srgbClr val="FFFFFF"/>
              </a:highlight>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highlight>
                  <a:srgbClr val="FFFFFF"/>
                </a:highlight>
              </a:rPr>
              <a:t>Burundi: Water deficit, pests and plant diseases have sharply increased food shortages throughout Burundi.</a:t>
            </a:r>
            <a:endParaRPr sz="1400">
              <a:solidFill>
                <a:schemeClr val="dk1"/>
              </a:solidFill>
              <a:highlight>
                <a:srgbClr val="FFFFFF"/>
              </a:highlight>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highlight>
                  <a:srgbClr val="FFFFFF"/>
                </a:highlight>
              </a:rPr>
              <a:t>Malawi: Cycles of massive flooding followed by prolonged droughts have destroyed crops, livestock and houses in southern and central Malawi.</a:t>
            </a:r>
            <a:endParaRPr sz="1400">
              <a:solidFill>
                <a:schemeClr val="dk1"/>
              </a:solidFill>
              <a:highlight>
                <a:srgbClr val="FFFFFF"/>
              </a:highlight>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highlight>
                  <a:srgbClr val="FFFFFF"/>
                </a:highlight>
              </a:rPr>
              <a:t>South Sudan: Regional conflict has displaced 1.85 million South Sudanese, creating competition for scarce resources, including food. </a:t>
            </a:r>
            <a:endParaRPr sz="1400">
              <a:solidFill>
                <a:schemeClr val="dk1"/>
              </a:solidFill>
              <a:highlight>
                <a:srgbClr val="FFFFFF"/>
              </a:highlight>
            </a:endParaRPr>
          </a:p>
          <a:p>
            <a:pPr indent="-317500" lvl="0" marL="457200" rtl="0" algn="l">
              <a:lnSpc>
                <a:spcPct val="150000"/>
              </a:lnSpc>
              <a:spcBef>
                <a:spcPts val="0"/>
              </a:spcBef>
              <a:spcAft>
                <a:spcPts val="0"/>
              </a:spcAft>
              <a:buClr>
                <a:schemeClr val="dk1"/>
              </a:buClr>
              <a:buSzPts val="1400"/>
              <a:buChar char="●"/>
            </a:pPr>
            <a:r>
              <a:rPr lang="en" sz="1400">
                <a:solidFill>
                  <a:schemeClr val="dk1"/>
                </a:solidFill>
                <a:highlight>
                  <a:srgbClr val="FFFFFF"/>
                </a:highlight>
              </a:rPr>
              <a:t>Sudan: Violence in the Darfur region continues to force many Sudanese to abandon their homes, disrupting their ability to produce or buy food. </a:t>
            </a:r>
            <a:endParaRPr sz="140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 Crisis: AIDS</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Char char="●"/>
            </a:pPr>
            <a:r>
              <a:rPr lang="en" sz="1600">
                <a:solidFill>
                  <a:srgbClr val="000000"/>
                </a:solidFill>
              </a:rPr>
              <a:t>AIDS is </a:t>
            </a:r>
            <a:r>
              <a:rPr lang="en" sz="1600">
                <a:solidFill>
                  <a:srgbClr val="000000"/>
                </a:solidFill>
                <a:highlight>
                  <a:srgbClr val="FFFFFF"/>
                </a:highlight>
                <a:latin typeface="Roboto"/>
                <a:ea typeface="Roboto"/>
                <a:cs typeface="Roboto"/>
                <a:sym typeface="Roboto"/>
              </a:rPr>
              <a:t>a disease in which there is a severe loss of the body's cellular immunity, greatly lowering the resistance to infection and malignancy.</a:t>
            </a:r>
            <a:endParaRPr sz="1600">
              <a:solidFill>
                <a:srgbClr val="000000"/>
              </a:solidFill>
              <a:highlight>
                <a:srgbClr val="FFFFFF"/>
              </a:highlight>
              <a:latin typeface="Roboto"/>
              <a:ea typeface="Roboto"/>
              <a:cs typeface="Roboto"/>
              <a:sym typeface="Roboto"/>
            </a:endParaRPr>
          </a:p>
          <a:p>
            <a:pPr indent="-330200" lvl="0" marL="457200" rtl="0" algn="l">
              <a:lnSpc>
                <a:spcPct val="150000"/>
              </a:lnSpc>
              <a:spcBef>
                <a:spcPts val="0"/>
              </a:spcBef>
              <a:spcAft>
                <a:spcPts val="0"/>
              </a:spcAft>
              <a:buClr>
                <a:srgbClr val="000000"/>
              </a:buClr>
              <a:buSzPts val="1600"/>
              <a:buFont typeface="Roboto"/>
              <a:buChar char="●"/>
            </a:pPr>
            <a:r>
              <a:rPr lang="en" sz="1600">
                <a:solidFill>
                  <a:srgbClr val="000000"/>
                </a:solidFill>
                <a:highlight>
                  <a:srgbClr val="FFFFFF"/>
                </a:highlight>
              </a:rPr>
              <a:t>Using the earliest known sample of HIV, scientists have been able to create a 'family-tree' ancestry of HIV transmission, allowing them to discover where HIV started.</a:t>
            </a:r>
            <a:endParaRPr sz="1600">
              <a:solidFill>
                <a:srgbClr val="000000"/>
              </a:solidFill>
              <a:highlight>
                <a:srgbClr val="FFFFFF"/>
              </a:highlight>
            </a:endParaRPr>
          </a:p>
          <a:p>
            <a:pPr indent="-330200" lvl="0" marL="457200" rtl="0" algn="l">
              <a:lnSpc>
                <a:spcPct val="150000"/>
              </a:lnSpc>
              <a:spcBef>
                <a:spcPts val="0"/>
              </a:spcBef>
              <a:spcAft>
                <a:spcPts val="0"/>
              </a:spcAft>
              <a:buClr>
                <a:srgbClr val="000000"/>
              </a:buClr>
              <a:buSzPts val="1600"/>
              <a:buFont typeface="Roboto"/>
              <a:buChar char="●"/>
            </a:pPr>
            <a:r>
              <a:rPr lang="en" sz="1600">
                <a:solidFill>
                  <a:srgbClr val="000000"/>
                </a:solidFill>
                <a:highlight>
                  <a:srgbClr val="FFFFFF"/>
                </a:highlight>
              </a:rPr>
              <a:t>Their studies concluded that the first transmission of SIV to HIV in humans took place around 1920 in Kinshasa in the Democratic Republic of Congo (DR Congo).</a:t>
            </a:r>
            <a:endParaRPr sz="1600">
              <a:solidFill>
                <a:srgbClr val="000000"/>
              </a:solidFill>
              <a:highlight>
                <a:srgbClr val="FFFFFF"/>
              </a:highlight>
            </a:endParaRPr>
          </a:p>
          <a:p>
            <a:pPr indent="-330200" lvl="0" marL="457200" rtl="0" algn="l">
              <a:lnSpc>
                <a:spcPct val="150000"/>
              </a:lnSpc>
              <a:spcBef>
                <a:spcPts val="0"/>
              </a:spcBef>
              <a:spcAft>
                <a:spcPts val="0"/>
              </a:spcAft>
              <a:buClr>
                <a:srgbClr val="000000"/>
              </a:buClr>
              <a:buSzPts val="1600"/>
              <a:buFont typeface="Roboto"/>
              <a:buChar char="●"/>
            </a:pPr>
            <a:r>
              <a:rPr lang="en" sz="1600">
                <a:solidFill>
                  <a:srgbClr val="000000"/>
                </a:solidFill>
                <a:highlight>
                  <a:srgbClr val="FFFFFF"/>
                </a:highlight>
              </a:rPr>
              <a:t>The same area is known for having the most genetic diversity in HIV strains in the world, reflecting the number of different times SIV (comes from chimps) was passed to humans. Many of the first cases of AIDS were recorded there too.</a:t>
            </a:r>
            <a:endParaRPr sz="1600">
              <a:solidFill>
                <a:srgbClr val="000000"/>
              </a:solidFill>
              <a:highlight>
                <a:srgbClr val="FFFFFF"/>
              </a:highlight>
            </a:endParaRPr>
          </a:p>
          <a:p>
            <a:pPr indent="0" lvl="0" marL="0" rtl="0" algn="l">
              <a:spcBef>
                <a:spcPts val="1200"/>
              </a:spcBef>
              <a:spcAft>
                <a:spcPts val="1600"/>
              </a:spcAft>
              <a:buNone/>
            </a:pPr>
            <a:r>
              <a:t/>
            </a:r>
            <a:endParaRPr>
              <a:solidFill>
                <a:srgbClr val="222222"/>
              </a:solidFill>
              <a:highlight>
                <a:srgbClr val="FFFFFF"/>
              </a:highlight>
              <a:latin typeface="Roboto"/>
              <a:ea typeface="Roboto"/>
              <a:cs typeface="Roboto"/>
              <a:sym typeface="Roboto"/>
            </a:endParaRPr>
          </a:p>
        </p:txBody>
      </p:sp>
      <p:pic>
        <p:nvPicPr>
          <p:cNvPr id="75" name="Google Shape;75;p16"/>
          <p:cNvPicPr preferRelativeResize="0"/>
          <p:nvPr/>
        </p:nvPicPr>
        <p:blipFill>
          <a:blip r:embed="rId3">
            <a:alphaModFix/>
          </a:blip>
          <a:stretch>
            <a:fillRect/>
          </a:stretch>
        </p:blipFill>
        <p:spPr>
          <a:xfrm>
            <a:off x="7979998" y="0"/>
            <a:ext cx="852299" cy="1229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age result for number of people infected with AIDS in africa 1980" id="82" name="Google Shape;8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age result for number of people infected with AIDS in africa 2020" id="89" name="Google Shape;89;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 Crisis: Civil War</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Char char="●"/>
            </a:pPr>
            <a:r>
              <a:rPr lang="en" sz="1400">
                <a:solidFill>
                  <a:srgbClr val="000000"/>
                </a:solidFill>
              </a:rPr>
              <a:t>South Sudan: 2013, Sudan People Liberation Movement (SPLM) against Sudan People Liberation Movement in Opposition (SPLM-O). Fight over power, control of natural resources, and ethnicities. </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Congo War: 1998-present, rebel group known as the March 23 Movement (M23), want political power. </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Libyan</a:t>
            </a:r>
            <a:r>
              <a:rPr lang="en" sz="1400">
                <a:solidFill>
                  <a:srgbClr val="000000"/>
                </a:solidFill>
              </a:rPr>
              <a:t> Civil War: 2014-present, new </a:t>
            </a:r>
            <a:r>
              <a:rPr lang="en" sz="1400">
                <a:solidFill>
                  <a:srgbClr val="000000"/>
                </a:solidFill>
              </a:rPr>
              <a:t>Libyan</a:t>
            </a:r>
            <a:r>
              <a:rPr lang="en" sz="1400">
                <a:solidFill>
                  <a:srgbClr val="000000"/>
                </a:solidFill>
              </a:rPr>
              <a:t> government is working with the U.S. government in </a:t>
            </a:r>
            <a:r>
              <a:rPr lang="en" sz="1400">
                <a:solidFill>
                  <a:srgbClr val="000000"/>
                </a:solidFill>
              </a:rPr>
              <a:t>Libya</a:t>
            </a:r>
            <a:r>
              <a:rPr lang="en" sz="1400">
                <a:solidFill>
                  <a:srgbClr val="000000"/>
                </a:solidFill>
              </a:rPr>
              <a:t> is trying to gain control over militia such as ISIS. </a:t>
            </a:r>
            <a:endParaRPr sz="1400">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Somali Civil War: 1991-present, weak central government against Al-</a:t>
            </a:r>
            <a:r>
              <a:rPr lang="en" sz="1400">
                <a:solidFill>
                  <a:srgbClr val="000000"/>
                </a:solidFill>
              </a:rPr>
              <a:t>Qaeda</a:t>
            </a:r>
            <a:r>
              <a:rPr lang="en" sz="1400">
                <a:solidFill>
                  <a:srgbClr val="000000"/>
                </a:solidFill>
              </a:rPr>
              <a:t> rebels. The U.S. is aiding the Somali government in “anti-piracy” training. </a:t>
            </a:r>
            <a:endParaRPr sz="1400">
              <a:solidFill>
                <a:srgbClr val="000000"/>
              </a:solidFill>
            </a:endParaRPr>
          </a:p>
        </p:txBody>
      </p:sp>
      <p:pic>
        <p:nvPicPr>
          <p:cNvPr descr="Image result for african civil war" id="96" name="Google Shape;96;p19"/>
          <p:cNvPicPr preferRelativeResize="0"/>
          <p:nvPr/>
        </p:nvPicPr>
        <p:blipFill>
          <a:blip r:embed="rId3">
            <a:alphaModFix/>
          </a:blip>
          <a:stretch>
            <a:fillRect/>
          </a:stretch>
        </p:blipFill>
        <p:spPr>
          <a:xfrm>
            <a:off x="5972725" y="3457575"/>
            <a:ext cx="2714625" cy="168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 Crisis: Genocide</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Char char="●"/>
            </a:pPr>
            <a:r>
              <a:rPr lang="en" sz="2400">
                <a:solidFill>
                  <a:srgbClr val="000000"/>
                </a:solidFill>
              </a:rPr>
              <a:t>Genocide is </a:t>
            </a:r>
            <a:r>
              <a:rPr lang="en" sz="2400">
                <a:solidFill>
                  <a:srgbClr val="000000"/>
                </a:solidFill>
                <a:highlight>
                  <a:srgbClr val="FFFFFF"/>
                </a:highlight>
                <a:latin typeface="Roboto"/>
                <a:ea typeface="Roboto"/>
                <a:cs typeface="Roboto"/>
                <a:sym typeface="Roboto"/>
              </a:rPr>
              <a:t>the deliberate killing of a large group of people, especially those of a particular ethnic group or nation.</a:t>
            </a:r>
            <a:endParaRPr sz="2400">
              <a:solidFill>
                <a:srgbClr val="000000"/>
              </a:solidFill>
              <a:highlight>
                <a:srgbClr val="FFFFFF"/>
              </a:highlight>
              <a:latin typeface="Roboto"/>
              <a:ea typeface="Roboto"/>
              <a:cs typeface="Roboto"/>
              <a:sym typeface="Roboto"/>
            </a:endParaRPr>
          </a:p>
          <a:p>
            <a:pPr indent="0" lvl="0" marL="0" rtl="0" algn="l">
              <a:spcBef>
                <a:spcPts val="1600"/>
              </a:spcBef>
              <a:spcAft>
                <a:spcPts val="1600"/>
              </a:spcAft>
              <a:buNone/>
            </a:pPr>
            <a:r>
              <a:t/>
            </a:r>
            <a:endParaRPr sz="2400">
              <a:solidFill>
                <a:srgbClr val="000000"/>
              </a:solidFill>
              <a:highlight>
                <a:srgbClr val="FFFFFF"/>
              </a:highlight>
              <a:latin typeface="Roboto"/>
              <a:ea typeface="Roboto"/>
              <a:cs typeface="Roboto"/>
              <a:sym typeface="Roboto"/>
            </a:endParaRPr>
          </a:p>
        </p:txBody>
      </p:sp>
      <p:pic>
        <p:nvPicPr>
          <p:cNvPr descr="Image result for genocide africa" id="103" name="Google Shape;103;p20"/>
          <p:cNvPicPr preferRelativeResize="0"/>
          <p:nvPr/>
        </p:nvPicPr>
        <p:blipFill>
          <a:blip r:embed="rId3">
            <a:alphaModFix/>
          </a:blip>
          <a:stretch>
            <a:fillRect/>
          </a:stretch>
        </p:blipFill>
        <p:spPr>
          <a:xfrm>
            <a:off x="2696000" y="2706925"/>
            <a:ext cx="3752000" cy="227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 Genocide: Rwanda</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1994</a:t>
            </a:r>
            <a:endParaRPr>
              <a:solidFill>
                <a:srgbClr val="000000"/>
              </a:solidFill>
            </a:endParaRPr>
          </a:p>
          <a:p>
            <a:pPr indent="-381000" lvl="0" marL="457200" rtl="0" algn="l">
              <a:spcBef>
                <a:spcPts val="0"/>
              </a:spcBef>
              <a:spcAft>
                <a:spcPts val="0"/>
              </a:spcAft>
              <a:buSzPts val="2400"/>
              <a:buChar char="●"/>
            </a:pPr>
            <a:r>
              <a:rPr lang="en" sz="2400" u="sng">
                <a:solidFill>
                  <a:schemeClr val="hlink"/>
                </a:solidFill>
                <a:hlinkClick r:id="rId3"/>
              </a:rPr>
              <a:t>https://www.youtube.com/watch?v=SVnOGsJY5RQ</a:t>
            </a:r>
            <a:endParaRPr sz="2400"/>
          </a:p>
          <a:p>
            <a:pPr indent="0" lvl="0" marL="0" rtl="0" algn="l">
              <a:spcBef>
                <a:spcPts val="1600"/>
              </a:spcBef>
              <a:spcAft>
                <a:spcPts val="1600"/>
              </a:spcAft>
              <a:buNone/>
            </a:pPr>
            <a:r>
              <a:t/>
            </a:r>
            <a:endParaRPr sz="2400"/>
          </a:p>
        </p:txBody>
      </p:sp>
      <p:pic>
        <p:nvPicPr>
          <p:cNvPr id="110" name="Google Shape;110;p21"/>
          <p:cNvPicPr preferRelativeResize="0"/>
          <p:nvPr/>
        </p:nvPicPr>
        <p:blipFill>
          <a:blip r:embed="rId4">
            <a:alphaModFix/>
          </a:blip>
          <a:stretch>
            <a:fillRect/>
          </a:stretch>
        </p:blipFill>
        <p:spPr>
          <a:xfrm>
            <a:off x="5410200" y="2128525"/>
            <a:ext cx="3657425" cy="2057300"/>
          </a:xfrm>
          <a:prstGeom prst="rect">
            <a:avLst/>
          </a:prstGeom>
          <a:noFill/>
          <a:ln>
            <a:noFill/>
          </a:ln>
        </p:spPr>
      </p:pic>
      <p:pic>
        <p:nvPicPr>
          <p:cNvPr descr="Image result for rwanda genocide" id="111" name="Google Shape;111;p21"/>
          <p:cNvPicPr preferRelativeResize="0"/>
          <p:nvPr/>
        </p:nvPicPr>
        <p:blipFill>
          <a:blip r:embed="rId5">
            <a:alphaModFix/>
          </a:blip>
          <a:stretch>
            <a:fillRect/>
          </a:stretch>
        </p:blipFill>
        <p:spPr>
          <a:xfrm>
            <a:off x="143600" y="2128525"/>
            <a:ext cx="2982825" cy="1912575"/>
          </a:xfrm>
          <a:prstGeom prst="rect">
            <a:avLst/>
          </a:prstGeom>
          <a:noFill/>
          <a:ln>
            <a:noFill/>
          </a:ln>
        </p:spPr>
      </p:pic>
      <p:pic>
        <p:nvPicPr>
          <p:cNvPr descr="Image result for rwanda genocide" id="112" name="Google Shape;112;p21"/>
          <p:cNvPicPr preferRelativeResize="0"/>
          <p:nvPr/>
        </p:nvPicPr>
        <p:blipFill>
          <a:blip r:embed="rId6">
            <a:alphaModFix/>
          </a:blip>
          <a:stretch>
            <a:fillRect/>
          </a:stretch>
        </p:blipFill>
        <p:spPr>
          <a:xfrm>
            <a:off x="2922675" y="3149979"/>
            <a:ext cx="2982825" cy="19935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