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Roboto-bold.fntdata"/><Relationship Id="rId10" Type="http://schemas.openxmlformats.org/officeDocument/2006/relationships/slide" Target="slides/slide5.xml"/><Relationship Id="rId21" Type="http://schemas.openxmlformats.org/officeDocument/2006/relationships/font" Target="fonts/Roboto-regular.fntdata"/><Relationship Id="rId13" Type="http://schemas.openxmlformats.org/officeDocument/2006/relationships/slide" Target="slides/slide8.xml"/><Relationship Id="rId24" Type="http://schemas.openxmlformats.org/officeDocument/2006/relationships/font" Target="fonts/Roboto-boldItalic.fntdata"/><Relationship Id="rId12" Type="http://schemas.openxmlformats.org/officeDocument/2006/relationships/slide" Target="slides/slide7.xml"/><Relationship Id="rId23" Type="http://schemas.openxmlformats.org/officeDocument/2006/relationships/font" Target="fonts/Robo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7d173b4d39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7d173b4d39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7d173b4d39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7d173b4d39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7d173b4d39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7d173b4d39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7d173b4d39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7d173b4d39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7d173b4d39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7d173b4d39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7d173b4d39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7d173b4d39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d173b4d3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d173b4d3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7d173b4d39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7d173b4d39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7d173b4d39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7d173b4d39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7d173b4d39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7d173b4d39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7d173b4d39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7d173b4d39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7d173b4d3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7d173b4d3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7d173b4d39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7d173b4d39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7d173b4d39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7d173b4d3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F9CB9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Suez and Panama Canals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 sz="1100">
                <a:solidFill>
                  <a:schemeClr val="dk1"/>
                </a:solidFill>
              </a:rPr>
              <a:t>11.05.04.02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United States interferes in Latin America</a:t>
            </a:r>
            <a:endParaRPr/>
          </a:p>
        </p:txBody>
      </p:sp>
      <p:sp>
        <p:nvSpPr>
          <p:cNvPr id="112" name="Google Shape;112;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Clr>
                <a:srgbClr val="000000"/>
              </a:buClr>
              <a:buSzPts val="2000"/>
              <a:buChar char="●"/>
            </a:pPr>
            <a:r>
              <a:rPr lang="en" sz="2000">
                <a:solidFill>
                  <a:srgbClr val="000000"/>
                </a:solidFill>
              </a:rPr>
              <a:t>American investments in Latin America grew in the early 1900s. Citing the need to protect those investments, in 1904 the United States issued the Roosevelt Corollary to the Monroe Doctrine. </a:t>
            </a:r>
            <a:endParaRPr sz="2000">
              <a:solidFill>
                <a:srgbClr val="000000"/>
              </a:solidFill>
            </a:endParaRPr>
          </a:p>
          <a:p>
            <a:pPr indent="-355600" lvl="0" marL="457200" rtl="0" algn="l">
              <a:spcBef>
                <a:spcPts val="0"/>
              </a:spcBef>
              <a:spcAft>
                <a:spcPts val="0"/>
              </a:spcAft>
              <a:buClr>
                <a:srgbClr val="000000"/>
              </a:buClr>
              <a:buSzPts val="2000"/>
              <a:buChar char="●"/>
            </a:pPr>
            <a:r>
              <a:rPr lang="en" sz="2000">
                <a:solidFill>
                  <a:srgbClr val="000000"/>
                </a:solidFill>
              </a:rPr>
              <a:t>Under this policy, the United States claimed “international police power” in the Western Hemisphere. </a:t>
            </a:r>
            <a:endParaRPr sz="2000">
              <a:solidFill>
                <a:srgbClr val="000000"/>
              </a:solidFill>
            </a:endParaRPr>
          </a:p>
          <a:p>
            <a:pPr indent="-355600" lvl="0" marL="457200" rtl="0" algn="l">
              <a:spcBef>
                <a:spcPts val="0"/>
              </a:spcBef>
              <a:spcAft>
                <a:spcPts val="0"/>
              </a:spcAft>
              <a:buClr>
                <a:srgbClr val="000000"/>
              </a:buClr>
              <a:buSzPts val="2000"/>
              <a:buChar char="●"/>
            </a:pPr>
            <a:r>
              <a:rPr lang="en" sz="2000">
                <a:solidFill>
                  <a:srgbClr val="000000"/>
                </a:solidFill>
              </a:rPr>
              <a:t>When the Dominican Republic could not to pay their debts, the U.S. sent troops to the country. </a:t>
            </a:r>
            <a:endParaRPr sz="2000">
              <a:solidFill>
                <a:srgbClr val="000000"/>
              </a:solidFill>
            </a:endParaRPr>
          </a:p>
          <a:p>
            <a:pPr indent="-342900" lvl="0" marL="457200" rtl="0" algn="l">
              <a:spcBef>
                <a:spcPts val="0"/>
              </a:spcBef>
              <a:spcAft>
                <a:spcPts val="0"/>
              </a:spcAft>
              <a:buSzPts val="1800"/>
              <a:buChar char="●"/>
            </a:pPr>
            <a:r>
              <a:rPr lang="en" sz="2000">
                <a:solidFill>
                  <a:srgbClr val="000000"/>
                </a:solidFill>
              </a:rPr>
              <a:t>Americans collected custom duties, paid off debts, and remained for years.</a:t>
            </a:r>
            <a:r>
              <a:rPr lang="en"/>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Resentment for the Americans</a:t>
            </a:r>
            <a:endParaRPr/>
          </a:p>
        </p:txBody>
      </p:sp>
      <p:sp>
        <p:nvSpPr>
          <p:cNvPr id="118" name="Google Shape;118;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Clr>
                <a:srgbClr val="000000"/>
              </a:buClr>
              <a:buSzPts val="2000"/>
              <a:buChar char="●"/>
            </a:pPr>
            <a:r>
              <a:rPr lang="en" sz="2000">
                <a:solidFill>
                  <a:srgbClr val="000000"/>
                </a:solidFill>
              </a:rPr>
              <a:t>Under the Roosevelt Corollary and the President William Howard Taft’s policy of Dollar Diplomacy, American companies continued to invest in the countries of Latin America. To protect those investments, the United States sent troops to Cuba, Haiti, Mexico, Honduras, Nicaragua, and other countries in Central America and the Caribbean. </a:t>
            </a:r>
            <a:endParaRPr sz="2000">
              <a:solidFill>
                <a:srgbClr val="000000"/>
              </a:solidFill>
            </a:endParaRPr>
          </a:p>
          <a:p>
            <a:pPr indent="-355600" lvl="0" marL="457200" rtl="0" algn="l">
              <a:spcBef>
                <a:spcPts val="0"/>
              </a:spcBef>
              <a:spcAft>
                <a:spcPts val="0"/>
              </a:spcAft>
              <a:buClr>
                <a:srgbClr val="000000"/>
              </a:buClr>
              <a:buSzPts val="2000"/>
              <a:buChar char="●"/>
            </a:pPr>
            <a:r>
              <a:rPr lang="en" sz="2000">
                <a:solidFill>
                  <a:srgbClr val="000000"/>
                </a:solidFill>
              </a:rPr>
              <a:t>As a result, like European powers in Africa and Asia, the United States became the target of increasing resentment and rebellion. </a:t>
            </a:r>
            <a:endParaRPr sz="20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Building the Panama Canal</a:t>
            </a:r>
            <a:endParaRPr/>
          </a:p>
        </p:txBody>
      </p:sp>
      <p:sp>
        <p:nvSpPr>
          <p:cNvPr id="124" name="Google Shape;124;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Clr>
                <a:srgbClr val="000000"/>
              </a:buClr>
              <a:buSzPts val="2000"/>
              <a:buChar char="●"/>
            </a:pPr>
            <a:r>
              <a:rPr lang="en" sz="2000">
                <a:solidFill>
                  <a:srgbClr val="000000"/>
                </a:solidFill>
              </a:rPr>
              <a:t>From the late 1800s, the U.S. had wanted to build a canal across Central America. Panama was the proposed site. However, Panama belonged to Colombia, which refused to sell the United States land for the canal. </a:t>
            </a:r>
            <a:endParaRPr sz="2000">
              <a:solidFill>
                <a:srgbClr val="000000"/>
              </a:solidFill>
            </a:endParaRPr>
          </a:p>
          <a:p>
            <a:pPr indent="-355600" lvl="0" marL="457200" rtl="0" algn="l">
              <a:spcBef>
                <a:spcPts val="0"/>
              </a:spcBef>
              <a:spcAft>
                <a:spcPts val="0"/>
              </a:spcAft>
              <a:buClr>
                <a:srgbClr val="000000"/>
              </a:buClr>
              <a:buSzPts val="2000"/>
              <a:buChar char="●"/>
            </a:pPr>
            <a:r>
              <a:rPr lang="en" sz="2000">
                <a:solidFill>
                  <a:srgbClr val="000000"/>
                </a:solidFill>
              </a:rPr>
              <a:t>In 1903, the United States backed a revolt by Panamanians against Colombia. The Panamanians quickly won independence and gave the U.S. control of the land to build the canal. </a:t>
            </a:r>
            <a:endParaRPr sz="20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Breaking Ground in Panama</a:t>
            </a:r>
            <a:endParaRPr/>
          </a:p>
        </p:txBody>
      </p:sp>
      <p:sp>
        <p:nvSpPr>
          <p:cNvPr id="130" name="Google Shape;130;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Char char="●"/>
            </a:pPr>
            <a:r>
              <a:rPr lang="en" sz="2400">
                <a:solidFill>
                  <a:srgbClr val="000000"/>
                </a:solidFill>
              </a:rPr>
              <a:t>Construction began in 1904. Engineers solved many difficult problems in the course of building the canal.</a:t>
            </a:r>
            <a:endParaRPr sz="2400">
              <a:solidFill>
                <a:srgbClr val="000000"/>
              </a:solidFill>
            </a:endParaRPr>
          </a:p>
          <a:p>
            <a:pPr indent="-342900" lvl="0" marL="457200" rtl="0" algn="l">
              <a:spcBef>
                <a:spcPts val="0"/>
              </a:spcBef>
              <a:spcAft>
                <a:spcPts val="0"/>
              </a:spcAft>
              <a:buSzPts val="1800"/>
              <a:buChar char="●"/>
            </a:pPr>
            <a:r>
              <a:rPr lang="en" sz="2400">
                <a:solidFill>
                  <a:srgbClr val="000000"/>
                </a:solidFill>
              </a:rPr>
              <a:t>The Panama Canal opened in 1914, cutting the distance of a sea journey between such cities as New York and San Francisco by thousands of miles.</a:t>
            </a:r>
            <a:r>
              <a:rPr lang="en"/>
              <a: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Poor Image of the Canal</a:t>
            </a:r>
            <a:endParaRPr/>
          </a:p>
        </p:txBody>
      </p:sp>
      <p:sp>
        <p:nvSpPr>
          <p:cNvPr id="136" name="Google Shape;136;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Char char="●"/>
            </a:pPr>
            <a:r>
              <a:rPr lang="en" sz="2400">
                <a:solidFill>
                  <a:srgbClr val="000000"/>
                </a:solidFill>
              </a:rPr>
              <a:t>To people in Latin America, the canal was another example of “Yankee imperialism.” Nationalist feeling in the hemisphere was often expressed as anti-Americanism. </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Panama did not gain complete control over the canal until 2000. It now forms a vital part of the Panamanian economy. </a:t>
            </a:r>
            <a:endParaRPr sz="24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Image result for panama canal world" id="143" name="Google Shape;143;p27"/>
          <p:cNvPicPr preferRelativeResize="0"/>
          <p:nvPr/>
        </p:nvPicPr>
        <p:blipFill>
          <a:blip r:embed="rId3">
            <a:alphaModFix/>
          </a:blip>
          <a:stretch>
            <a:fillRect/>
          </a:stretch>
        </p:blipFill>
        <p:spPr>
          <a:xfrm>
            <a:off x="2784975" y="0"/>
            <a:ext cx="3574057"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a canal? </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Char char="●"/>
            </a:pPr>
            <a:r>
              <a:rPr lang="en" sz="2400">
                <a:solidFill>
                  <a:srgbClr val="000000"/>
                </a:solidFill>
                <a:latin typeface="Roboto"/>
                <a:ea typeface="Roboto"/>
                <a:cs typeface="Roboto"/>
                <a:sym typeface="Roboto"/>
              </a:rPr>
              <a:t>an artificial waterway constructed to allow the passage of boats or ships inland or to convey water for irrigation.</a:t>
            </a:r>
            <a:endParaRPr sz="2400">
              <a:solidFill>
                <a:srgbClr val="000000"/>
              </a:solidFill>
              <a:latin typeface="Roboto"/>
              <a:ea typeface="Roboto"/>
              <a:cs typeface="Roboto"/>
              <a:sym typeface="Roboto"/>
            </a:endParaRPr>
          </a:p>
          <a:p>
            <a:pPr indent="0" lvl="0" marL="0" rtl="0" algn="l">
              <a:spcBef>
                <a:spcPts val="1600"/>
              </a:spcBef>
              <a:spcAft>
                <a:spcPts val="0"/>
              </a:spcAft>
              <a:buNone/>
            </a:pPr>
            <a:r>
              <a:rPr lang="en" sz="2400">
                <a:solidFill>
                  <a:srgbClr val="000000"/>
                </a:solidFill>
                <a:latin typeface="Roboto"/>
                <a:ea typeface="Roboto"/>
                <a:cs typeface="Roboto"/>
                <a:sym typeface="Roboto"/>
              </a:rPr>
              <a:t>Examples: The Erie Canal, Panama Canal, Suez Canal </a:t>
            </a:r>
            <a:endParaRPr sz="2400">
              <a:solidFill>
                <a:srgbClr val="000000"/>
              </a:solidFill>
              <a:latin typeface="Roboto"/>
              <a:ea typeface="Roboto"/>
              <a:cs typeface="Roboto"/>
              <a:sym typeface="Roboto"/>
            </a:endParaRPr>
          </a:p>
          <a:p>
            <a:pPr indent="0" lvl="0" marL="0" rtl="0" algn="l">
              <a:spcBef>
                <a:spcPts val="1600"/>
              </a:spcBef>
              <a:spcAft>
                <a:spcPts val="1600"/>
              </a:spcAft>
              <a:buNone/>
            </a:pPr>
            <a:r>
              <a:t/>
            </a:r>
            <a:endParaRPr sz="2400">
              <a:solidFill>
                <a:srgbClr val="000000"/>
              </a:solidFill>
              <a:highlight>
                <a:srgbClr val="FFFFFF"/>
              </a:highlight>
              <a:latin typeface="Roboto"/>
              <a:ea typeface="Roboto"/>
              <a:cs typeface="Roboto"/>
              <a:sym typeface="Roboto"/>
            </a:endParaRPr>
          </a:p>
        </p:txBody>
      </p:sp>
      <p:pic>
        <p:nvPicPr>
          <p:cNvPr descr="Image result for medina canal" id="62" name="Google Shape;62;p14"/>
          <p:cNvPicPr preferRelativeResize="0"/>
          <p:nvPr/>
        </p:nvPicPr>
        <p:blipFill>
          <a:blip r:embed="rId3">
            <a:alphaModFix/>
          </a:blip>
          <a:stretch>
            <a:fillRect/>
          </a:stretch>
        </p:blipFill>
        <p:spPr>
          <a:xfrm>
            <a:off x="474050" y="2921950"/>
            <a:ext cx="2676525" cy="1590675"/>
          </a:xfrm>
          <a:prstGeom prst="rect">
            <a:avLst/>
          </a:prstGeom>
          <a:noFill/>
          <a:ln>
            <a:noFill/>
          </a:ln>
        </p:spPr>
      </p:pic>
      <p:pic>
        <p:nvPicPr>
          <p:cNvPr descr="Image result for panama canal" id="63" name="Google Shape;63;p14"/>
          <p:cNvPicPr preferRelativeResize="0"/>
          <p:nvPr/>
        </p:nvPicPr>
        <p:blipFill>
          <a:blip r:embed="rId4">
            <a:alphaModFix/>
          </a:blip>
          <a:stretch>
            <a:fillRect/>
          </a:stretch>
        </p:blipFill>
        <p:spPr>
          <a:xfrm>
            <a:off x="5051525" y="2790150"/>
            <a:ext cx="2843300" cy="21324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did the Suez Canal come to be? </a:t>
            </a:r>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Char char="●"/>
            </a:pPr>
            <a:r>
              <a:rPr lang="en" sz="2400">
                <a:solidFill>
                  <a:srgbClr val="000000"/>
                </a:solidFill>
              </a:rPr>
              <a:t>In the 1800s, Egypt was a semi-independent province of the Ottoman empire, making great strides toward reform. Its success was due to Muhammad Ali (not the boxer). </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Muhammad Ali was an ambitious soldier who was </a:t>
            </a:r>
            <a:r>
              <a:rPr lang="en" sz="2400">
                <a:solidFill>
                  <a:srgbClr val="000000"/>
                </a:solidFill>
              </a:rPr>
              <a:t>appointed</a:t>
            </a:r>
            <a:r>
              <a:rPr lang="en" sz="2400">
                <a:solidFill>
                  <a:srgbClr val="000000"/>
                </a:solidFill>
              </a:rPr>
              <a:t> </a:t>
            </a:r>
            <a:r>
              <a:rPr lang="en" sz="2400">
                <a:solidFill>
                  <a:srgbClr val="000000"/>
                </a:solidFill>
              </a:rPr>
              <a:t>governor</a:t>
            </a:r>
            <a:r>
              <a:rPr lang="en" sz="2400">
                <a:solidFill>
                  <a:srgbClr val="000000"/>
                </a:solidFill>
              </a:rPr>
              <a:t> of Egypt by the Ottomans. </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Ali used the opportunity created by Napoleon’s invasion and the civil war that followed to seize power in 1805. </a:t>
            </a:r>
            <a:endParaRPr sz="24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Muhammad Ali Introduces Reforms</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en">
                <a:solidFill>
                  <a:srgbClr val="000000"/>
                </a:solidFill>
              </a:rPr>
              <a:t>Muhammad Ali is sometimes called the “father of modern Egypt.” He introduced a number of political and economic reforms, including improving tax collection, reorganizing the landholding system, and backing large irrigation projects to increase farm output.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Ali also brought Western military experts to Egypt to help him build a well-trained, modern army. He conquered the neighboring lands of Arabia, Syria, and Sudan.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Before he died in 1849, he had set Egypt on the road to becoming a major Middle Eastern power. </a:t>
            </a:r>
            <a:endParaRPr>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Building the Suez Canal</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Clr>
                <a:srgbClr val="000000"/>
              </a:buClr>
              <a:buSzPts val="2000"/>
              <a:buChar char="●"/>
            </a:pPr>
            <a:r>
              <a:rPr lang="en" sz="2000">
                <a:solidFill>
                  <a:srgbClr val="000000"/>
                </a:solidFill>
              </a:rPr>
              <a:t>Muhammad Ali’s successors lacked his skills, and Egypt came increasingly under foreign control. In 1858, a French entrepreneur, Ferdinand de Lesseps, organized a company to build the Suez Canal. European nations gained power over the Ottomans by extending loans at high interest rates. </a:t>
            </a:r>
            <a:endParaRPr sz="2000">
              <a:solidFill>
                <a:srgbClr val="000000"/>
              </a:solidFill>
            </a:endParaRPr>
          </a:p>
          <a:p>
            <a:pPr indent="-355600" lvl="0" marL="457200" rtl="0" algn="l">
              <a:spcBef>
                <a:spcPts val="0"/>
              </a:spcBef>
              <a:spcAft>
                <a:spcPts val="0"/>
              </a:spcAft>
              <a:buClr>
                <a:srgbClr val="000000"/>
              </a:buClr>
              <a:buSzPts val="2000"/>
              <a:buChar char="●"/>
            </a:pPr>
            <a:r>
              <a:rPr lang="en" sz="2000">
                <a:solidFill>
                  <a:srgbClr val="000000"/>
                </a:solidFill>
              </a:rPr>
              <a:t>In 1875, the ruler of Egypt was unable to repay loans he had contracted for the canal and other projects. To pay his debts, he sold his shares in the canal. The British bought the shares, gaining a controlling interest in the canal. </a:t>
            </a:r>
            <a:endParaRPr sz="20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Image result for suez canal world" id="88" name="Google Shape;88;p18"/>
          <p:cNvPicPr preferRelativeResize="0"/>
          <p:nvPr/>
        </p:nvPicPr>
        <p:blipFill>
          <a:blip r:embed="rId3">
            <a:alphaModFix/>
          </a:blip>
          <a:stretch>
            <a:fillRect/>
          </a:stretch>
        </p:blipFill>
        <p:spPr>
          <a:xfrm>
            <a:off x="2271075" y="212250"/>
            <a:ext cx="4754375" cy="4973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did the Panama Canal come to be?  </a:t>
            </a:r>
            <a:endParaRPr/>
          </a:p>
        </p:txBody>
      </p:sp>
      <p:sp>
        <p:nvSpPr>
          <p:cNvPr id="94" name="Google Shape;94;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Char char="●"/>
            </a:pPr>
            <a:r>
              <a:rPr lang="en" sz="2400">
                <a:solidFill>
                  <a:srgbClr val="000000"/>
                </a:solidFill>
              </a:rPr>
              <a:t>The United States had a growing influence upon the Latin American countries. </a:t>
            </a:r>
            <a:endParaRPr sz="2400">
              <a:solidFill>
                <a:srgbClr val="000000"/>
              </a:solidFill>
            </a:endParaRPr>
          </a:p>
          <a:p>
            <a:pPr indent="-342900" lvl="0" marL="457200" rtl="0" algn="l">
              <a:spcBef>
                <a:spcPts val="0"/>
              </a:spcBef>
              <a:spcAft>
                <a:spcPts val="0"/>
              </a:spcAft>
              <a:buSzPts val="1800"/>
              <a:buChar char="●"/>
            </a:pPr>
            <a:r>
              <a:rPr lang="en" sz="2400">
                <a:solidFill>
                  <a:srgbClr val="000000"/>
                </a:solidFill>
              </a:rPr>
              <a:t>Mexico was trying to build stable governments across North America. Latin American nations began to feel threatened by the “Colossus of the North”.</a:t>
            </a:r>
            <a:r>
              <a:rPr lang="en"/>
              <a:t> </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Monroe Doctrine</a:t>
            </a:r>
            <a:endParaRPr/>
          </a:p>
        </p:txBody>
      </p:sp>
      <p:sp>
        <p:nvSpPr>
          <p:cNvPr id="100" name="Google Shape;100;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Clr>
                <a:srgbClr val="000000"/>
              </a:buClr>
              <a:buSzPts val="2000"/>
              <a:buChar char="●"/>
            </a:pPr>
            <a:r>
              <a:rPr lang="en" sz="2000">
                <a:solidFill>
                  <a:srgbClr val="000000"/>
                </a:solidFill>
              </a:rPr>
              <a:t>In the 1820s, Spain plotted to recover its American colonies. Britain opposed any move that might close the door to trade with Latin America. British leaders asked American President James Monroe to join them in a statement opposing any new colonization of the Americas. </a:t>
            </a:r>
            <a:endParaRPr sz="2000">
              <a:solidFill>
                <a:srgbClr val="000000"/>
              </a:solidFill>
            </a:endParaRPr>
          </a:p>
          <a:p>
            <a:pPr indent="-355600" lvl="0" marL="457200" rtl="0" algn="l">
              <a:spcBef>
                <a:spcPts val="0"/>
              </a:spcBef>
              <a:spcAft>
                <a:spcPts val="0"/>
              </a:spcAft>
              <a:buClr>
                <a:srgbClr val="000000"/>
              </a:buClr>
              <a:buSzPts val="2000"/>
              <a:buChar char="●"/>
            </a:pPr>
            <a:r>
              <a:rPr lang="en" sz="2000">
                <a:solidFill>
                  <a:srgbClr val="000000"/>
                </a:solidFill>
              </a:rPr>
              <a:t>Monroe wanted to avoid having an “</a:t>
            </a:r>
            <a:r>
              <a:rPr lang="en" sz="2000">
                <a:solidFill>
                  <a:srgbClr val="000000"/>
                </a:solidFill>
              </a:rPr>
              <a:t>entangling</a:t>
            </a:r>
            <a:r>
              <a:rPr lang="en" sz="2000">
                <a:solidFill>
                  <a:srgbClr val="000000"/>
                </a:solidFill>
              </a:rPr>
              <a:t> alliance” with Britain, due to past issues (America wanting Independence from this nation). President Monroe issued the Monroe Doctrine in 1823. </a:t>
            </a:r>
            <a:endParaRPr sz="20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does the Monroe Doctrine say? </a:t>
            </a:r>
            <a:endParaRPr/>
          </a:p>
        </p:txBody>
      </p:sp>
      <p:sp>
        <p:nvSpPr>
          <p:cNvPr id="106" name="Google Shape;106;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Char char="●"/>
            </a:pPr>
            <a:r>
              <a:rPr lang="en" sz="2400">
                <a:solidFill>
                  <a:srgbClr val="000000"/>
                </a:solidFill>
              </a:rPr>
              <a:t>“The American continents are henceforth not to be considered as subjects for future colonization by any European powers.” </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The United States lacked the military power to enforce the doctrine. But with the support of </a:t>
            </a:r>
            <a:r>
              <a:rPr lang="en" sz="2400">
                <a:solidFill>
                  <a:srgbClr val="000000"/>
                </a:solidFill>
              </a:rPr>
              <a:t>Britain's</a:t>
            </a:r>
            <a:r>
              <a:rPr lang="en" sz="2400">
                <a:solidFill>
                  <a:srgbClr val="000000"/>
                </a:solidFill>
              </a:rPr>
              <a:t> strong navy, the doctrine discouraged European interference. </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For more than a century, the Monroe Doctrine would be the key to United States policy in the Americas. </a:t>
            </a:r>
            <a:endParaRPr sz="24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