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7cf775909c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7cf775909c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g7cf775909c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7cf775909c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7cf775909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cf775909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7cf775909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cf775909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7cf775909c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cf775909c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7cf775909c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7cf775909c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7cf775909c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7cf775909c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7cf775909c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7cf775909c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g7cf775909c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7cf775909c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g7cf775909c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7cf775909c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europa.eu/european-union/about-eu/figures/economy_en"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www.youtube.com/watch?v=XxutY7ss1v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The European Union</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100">
                <a:solidFill>
                  <a:schemeClr val="dk1"/>
                </a:solidFill>
              </a:rPr>
              <a:t>11.08.06.02</a:t>
            </a:r>
            <a:endParaRPr/>
          </a:p>
        </p:txBody>
      </p:sp>
      <p:pic>
        <p:nvPicPr>
          <p:cNvPr id="56" name="Google Shape;56;p13"/>
          <p:cNvPicPr preferRelativeResize="0"/>
          <p:nvPr/>
        </p:nvPicPr>
        <p:blipFill>
          <a:blip r:embed="rId3">
            <a:alphaModFix/>
          </a:blip>
          <a:stretch>
            <a:fillRect/>
          </a:stretch>
        </p:blipFill>
        <p:spPr>
          <a:xfrm>
            <a:off x="5827051" y="3025300"/>
            <a:ext cx="2783376" cy="18548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Employment rate within the EU</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9100" lvl="0" marL="457200" rtl="0" algn="l">
              <a:spcBef>
                <a:spcPts val="0"/>
              </a:spcBef>
              <a:spcAft>
                <a:spcPts val="0"/>
              </a:spcAft>
              <a:buSzPts val="3000"/>
              <a:buChar char="●"/>
            </a:pPr>
            <a:r>
              <a:rPr lang="en" sz="3000" u="sng">
                <a:solidFill>
                  <a:schemeClr val="hlink"/>
                </a:solidFill>
                <a:hlinkClick r:id="rId3"/>
              </a:rPr>
              <a:t>https://europa.eu/european-union/about-eu/figures/economy_en</a:t>
            </a:r>
            <a:endParaRPr sz="3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EU Beneficial or Not? </a:t>
            </a:r>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3600" u="sng">
                <a:solidFill>
                  <a:schemeClr val="hlink"/>
                </a:solidFill>
                <a:hlinkClick r:id="rId3"/>
              </a:rPr>
              <a:t>https://www.youtube.com/watch?v=XxutY7ss1v4</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did the European Union (EU) come to be? </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9100" lvl="0" marL="457200" rtl="0" algn="l">
              <a:spcBef>
                <a:spcPts val="0"/>
              </a:spcBef>
              <a:spcAft>
                <a:spcPts val="0"/>
              </a:spcAft>
              <a:buClr>
                <a:srgbClr val="000000"/>
              </a:buClr>
              <a:buSzPts val="3000"/>
              <a:buChar char="●"/>
            </a:pPr>
            <a:r>
              <a:rPr lang="en" sz="3000">
                <a:solidFill>
                  <a:srgbClr val="000000"/>
                </a:solidFill>
                <a:highlight>
                  <a:srgbClr val="FFFFFF"/>
                </a:highlight>
              </a:rPr>
              <a:t>In 1945, the European Union was set up with the aim of ending the frequent and bloody wars between neighbors, which culminated in the Second World War.</a:t>
            </a:r>
            <a:endParaRPr sz="30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countries founded the EU? </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9100" lvl="0" marL="457200" rtl="0" algn="l">
              <a:spcBef>
                <a:spcPts val="0"/>
              </a:spcBef>
              <a:spcAft>
                <a:spcPts val="0"/>
              </a:spcAft>
              <a:buClr>
                <a:srgbClr val="000000"/>
              </a:buClr>
              <a:buSzPts val="3000"/>
              <a:buChar char="●"/>
            </a:pPr>
            <a:r>
              <a:rPr lang="en" sz="3000">
                <a:solidFill>
                  <a:srgbClr val="000000"/>
                </a:solidFill>
                <a:highlight>
                  <a:srgbClr val="FFFFFF"/>
                </a:highlight>
              </a:rPr>
              <a:t>The six founding countries are Belgium, France, Germany, Italy, Luxembourg and the Netherlands</a:t>
            </a:r>
            <a:endParaRPr sz="30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Economic foundation for EU</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9100" lvl="0" marL="457200" rtl="0" algn="l">
              <a:spcBef>
                <a:spcPts val="0"/>
              </a:spcBef>
              <a:spcAft>
                <a:spcPts val="0"/>
              </a:spcAft>
              <a:buClr>
                <a:srgbClr val="000000"/>
              </a:buClr>
              <a:buSzPts val="3000"/>
              <a:buChar char="●"/>
            </a:pPr>
            <a:r>
              <a:rPr lang="en" sz="3000">
                <a:solidFill>
                  <a:srgbClr val="000000"/>
                </a:solidFill>
                <a:highlight>
                  <a:srgbClr val="FFFFFF"/>
                </a:highlight>
              </a:rPr>
              <a:t>The 1950s are dominated by a cold war between east and west. Protests in Hungary against the Communist regime are put down by Soviet tanks in 1956. In 1957, the Treaty of Rome creates the European Economic Community (EEC), or ‘Common Market’.</a:t>
            </a:r>
            <a:endParaRPr sz="30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 period of economic growth</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highlight>
                  <a:srgbClr val="FFFFFF"/>
                </a:highlight>
              </a:rPr>
              <a:t>The 1960s is a good period for the economy, helped by the fact that EU countries stop charging custom duties when they trade with each other. They also agree joint control over food production, so that everybody now has enough to eat - and soon there is even surplus agricultural produce.</a:t>
            </a:r>
            <a:endParaRPr sz="24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More countries join the EU</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57200" lvl="0" marL="457200" rtl="0" algn="l">
              <a:spcBef>
                <a:spcPts val="0"/>
              </a:spcBef>
              <a:spcAft>
                <a:spcPts val="0"/>
              </a:spcAft>
              <a:buClr>
                <a:srgbClr val="000000"/>
              </a:buClr>
              <a:buSzPts val="3600"/>
              <a:buChar char="●"/>
            </a:pPr>
            <a:r>
              <a:rPr lang="en" sz="3600">
                <a:solidFill>
                  <a:srgbClr val="000000"/>
                </a:solidFill>
                <a:highlight>
                  <a:srgbClr val="FFFFFF"/>
                </a:highlight>
              </a:rPr>
              <a:t>Denmark, Ireland and the United Kingdom join the European Union on 1 January 1973, raising the number of Member States to nine.</a:t>
            </a:r>
            <a:endParaRPr sz="36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Unified currency </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highlight>
                  <a:srgbClr val="FFFFFF"/>
                </a:highlight>
              </a:rPr>
              <a:t>The euro is now the new currency for many Europeans. During the decade more and more countries adopt the euro. </a:t>
            </a:r>
            <a:endParaRPr sz="2400">
              <a:solidFill>
                <a:srgbClr val="000000"/>
              </a:solidFill>
              <a:highlight>
                <a:srgbClr val="FFFFFF"/>
              </a:highlight>
            </a:endParaRPr>
          </a:p>
          <a:p>
            <a:pPr indent="-381000" lvl="0" marL="457200" rtl="0" algn="l">
              <a:spcBef>
                <a:spcPts val="0"/>
              </a:spcBef>
              <a:spcAft>
                <a:spcPts val="0"/>
              </a:spcAft>
              <a:buClr>
                <a:srgbClr val="000000"/>
              </a:buClr>
              <a:buSzPts val="2400"/>
              <a:buChar char="●"/>
            </a:pPr>
            <a:r>
              <a:rPr lang="en" sz="2400">
                <a:solidFill>
                  <a:srgbClr val="000000"/>
                </a:solidFill>
                <a:highlight>
                  <a:srgbClr val="FFFFFF"/>
                </a:highlight>
              </a:rPr>
              <a:t>The political divisions between east and west Europe are finally declared healed when no fewer than 10 new countries join the EU in 2004, followed by Bulgaria and Romania in 2007.</a:t>
            </a:r>
            <a:endParaRPr sz="2400">
              <a:solidFill>
                <a:srgbClr val="000000"/>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EU Economy </a:t>
            </a:r>
            <a:endParaRPr/>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solidFill>
                  <a:srgbClr val="000000"/>
                </a:solidFill>
                <a:highlight>
                  <a:srgbClr val="FFFFFF"/>
                </a:highlight>
              </a:rPr>
              <a:t>In terms of the total value of all goods and services produced (GDP), it is bigger than the US economy. EU GDP in 2017:</a:t>
            </a:r>
            <a:endParaRPr sz="3600">
              <a:solidFill>
                <a:srgbClr val="000000"/>
              </a:solidFill>
              <a:highlight>
                <a:srgbClr val="FFFFFF"/>
              </a:highlight>
            </a:endParaRPr>
          </a:p>
          <a:p>
            <a:pPr indent="-457200" lvl="0" marL="457200" rtl="0" algn="l">
              <a:spcBef>
                <a:spcPts val="800"/>
              </a:spcBef>
              <a:spcAft>
                <a:spcPts val="0"/>
              </a:spcAft>
              <a:buClr>
                <a:srgbClr val="000000"/>
              </a:buClr>
              <a:buSzPts val="3600"/>
              <a:buChar char="●"/>
            </a:pPr>
            <a:r>
              <a:rPr lang="en" sz="3600">
                <a:solidFill>
                  <a:srgbClr val="000000"/>
                </a:solidFill>
                <a:highlight>
                  <a:srgbClr val="FFFFFF"/>
                </a:highlight>
              </a:rPr>
              <a:t>€15.3 trillion</a:t>
            </a:r>
            <a:endParaRPr sz="36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Trade in the EU</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57200" lvl="0" marL="457200" rtl="0" algn="l">
              <a:spcBef>
                <a:spcPts val="0"/>
              </a:spcBef>
              <a:spcAft>
                <a:spcPts val="0"/>
              </a:spcAft>
              <a:buClr>
                <a:srgbClr val="000000"/>
              </a:buClr>
              <a:buSzPts val="3600"/>
              <a:buChar char="●"/>
            </a:pPr>
            <a:r>
              <a:rPr lang="en" sz="3600">
                <a:solidFill>
                  <a:srgbClr val="000000"/>
                </a:solidFill>
                <a:highlight>
                  <a:srgbClr val="FFFFFF"/>
                </a:highlight>
              </a:rPr>
              <a:t>With just 6.9 % of the world's population, EU trade with the rest of the world accounts for some 15.6 % of global imports and exports.</a:t>
            </a:r>
            <a:endParaRPr sz="3600">
              <a:solidFill>
                <a:srgbClr val="000000"/>
              </a:solidFill>
              <a:highlight>
                <a:srgbClr val="FFFFFF"/>
              </a:highlight>
            </a:endParaRPr>
          </a:p>
          <a:p>
            <a:pPr indent="0" lvl="0" marL="0" rtl="0" algn="l">
              <a:spcBef>
                <a:spcPts val="1600"/>
              </a:spcBef>
              <a:spcAft>
                <a:spcPts val="1600"/>
              </a:spcAft>
              <a:buNone/>
            </a:pPr>
            <a:r>
              <a:t/>
            </a:r>
            <a:endParaRPr sz="1250">
              <a:solidFill>
                <a:srgbClr val="404040"/>
              </a:solidFill>
              <a:highlight>
                <a:srgbClr val="FFFFFF"/>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