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y="5143500" cx="9144000"/>
  <p:notesSz cx="6858000" cy="9144000"/>
  <p:embeddedFontLst>
    <p:embeddedFont>
      <p:font typeface="Raleway"/>
      <p:regular r:id="rId75"/>
      <p:bold r:id="rId76"/>
      <p:italic r:id="rId77"/>
      <p:boldItalic r:id="rId78"/>
    </p:embeddedFont>
    <p:embeddedFont>
      <p:font typeface="Lato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Lato-bold.fntdata"/><Relationship Id="rId82" Type="http://schemas.openxmlformats.org/officeDocument/2006/relationships/font" Target="fonts/Lato-boldItalic.fntdata"/><Relationship Id="rId81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Raleway-regular.fntdata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Raleway-italic.fntdata"/><Relationship Id="rId32" Type="http://schemas.openxmlformats.org/officeDocument/2006/relationships/slide" Target="slides/slide27.xml"/><Relationship Id="rId76" Type="http://schemas.openxmlformats.org/officeDocument/2006/relationships/font" Target="fonts/Raleway-bold.fntdata"/><Relationship Id="rId35" Type="http://schemas.openxmlformats.org/officeDocument/2006/relationships/slide" Target="slides/slide30.xml"/><Relationship Id="rId79" Type="http://schemas.openxmlformats.org/officeDocument/2006/relationships/font" Target="fonts/Lato-regular.fntdata"/><Relationship Id="rId34" Type="http://schemas.openxmlformats.org/officeDocument/2006/relationships/slide" Target="slides/slide29.xml"/><Relationship Id="rId78" Type="http://schemas.openxmlformats.org/officeDocument/2006/relationships/font" Target="fonts/Raleway-boldItalic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552f60b4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552f60b4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552f60b4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552f60b4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552f60b4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552f60b4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552f60b4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552f60b4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552f60b4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552f60b4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552f60b4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552f60b4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552f60b4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552f60b4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b270f45ae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b270f45ae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b35bcbb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b35bcbb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552f60b4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552f60b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b270f45a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b270f45a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b35bcbb2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b35bcbb2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552f60b4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552f60b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b35bcbb2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b35bcbb2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6b35bcbb2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6b35bcbb2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b35bcbb2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b35bcbb2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6b35bcbb2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6b35bcbb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b35bcbb2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b35bcbb2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b35bcbb2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b35bcbb2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b35bcbb2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6b35bcbb2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552f60b4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552f60b4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b270f45a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b270f45a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b35bcbb2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b35bcbb2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6b35bcbb2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6b35bcbb2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b35bcbb2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b35bcbb2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c2e531545e3c33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c2e531545e3c33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c2e531545e3c33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c2e531545e3c33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2e531545e3c33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c2e531545e3c33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b4855db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b4855db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552f60b4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552f60b4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6b4855db5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6b4855db5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b4855db5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b4855db5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b270f45a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b270f45a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b4855db5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b4855db5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b4855db5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6b4855db5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b4855db5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6b4855db5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b4855db57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b4855db5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6b4855db5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6b4855db5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b4855db5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6b4855db5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b4855db5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b4855db5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6b4855db5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6b4855db5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6b4855db5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6b4855db5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b4855db5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b4855db5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b270f45a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b270f45a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b4855db5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b4855db5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6b4855db57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6b4855db57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6b4855db5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6b4855db5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b4855db5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6b4855db5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b4855db5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b4855db5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6b4855db5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6b4855db5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b4855db5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b4855db5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6b4855db57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6b4855db57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b4855db57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6b4855db57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6b4855db57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6b4855db57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b270f45ae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b270f45ae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6b4855db57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6b4855db5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b4855db57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6b4855db57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6b4855db5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6b4855db5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6b4855db5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6b4855db5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6b4855db5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6b4855db5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b4855db57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b4855db57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6b4855db5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6b4855db5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6b4855db57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6b4855db57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6b4855db57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6b4855db57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6b4855db57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6b4855db57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b270f45ae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b270f45a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b270f45a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b270f45a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b270f45ae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b270f45ae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jp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exploration.marinersmuseum.org/resources/" TargetMode="External"/><Relationship Id="rId4" Type="http://schemas.openxmlformats.org/officeDocument/2006/relationships/hyperlink" Target="http://exploration.marinersmuseum.org/wp-content/themes/agesofex/games/merchants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29.jpg"/><Relationship Id="rId5" Type="http://schemas.openxmlformats.org/officeDocument/2006/relationships/image" Target="../media/image16.jpg"/><Relationship Id="rId6" Type="http://schemas.openxmlformats.org/officeDocument/2006/relationships/image" Target="../media/image62.jpg"/><Relationship Id="rId7" Type="http://schemas.openxmlformats.org/officeDocument/2006/relationships/image" Target="../media/image67.jpg"/><Relationship Id="rId8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Relationship Id="rId4" Type="http://schemas.openxmlformats.org/officeDocument/2006/relationships/image" Target="../media/image5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Relationship Id="rId4" Type="http://schemas.openxmlformats.org/officeDocument/2006/relationships/image" Target="../media/image32.jpg"/><Relationship Id="rId5" Type="http://schemas.openxmlformats.org/officeDocument/2006/relationships/image" Target="../media/image63.jpg"/><Relationship Id="rId6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outube.com/watch?v=TTYOQ05oDOI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jpg"/><Relationship Id="rId4" Type="http://schemas.openxmlformats.org/officeDocument/2006/relationships/image" Target="../media/image3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gif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www.youtube.com/watch?v=wuk21ciiZ6U" TargetMode="External"/><Relationship Id="rId4" Type="http://schemas.openxmlformats.org/officeDocument/2006/relationships/image" Target="../media/image5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8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4.jpg"/><Relationship Id="rId4" Type="http://schemas.openxmlformats.org/officeDocument/2006/relationships/image" Target="../media/image60.jpg"/><Relationship Id="rId5" Type="http://schemas.openxmlformats.org/officeDocument/2006/relationships/image" Target="../media/image58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s://www.youtube.com/watch?v=1P_euomdHOU" TargetMode="External"/><Relationship Id="rId4" Type="http://schemas.openxmlformats.org/officeDocument/2006/relationships/image" Target="../media/image6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4.jpg"/><Relationship Id="rId5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 of Exploration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7th Grade Social Studies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Period 7</a:t>
            </a:r>
            <a:endParaRPr/>
          </a:p>
        </p:txBody>
      </p:sp>
      <p:pic>
        <p:nvPicPr>
          <p:cNvPr descr="Bitmoji Image"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8300" y="1197200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Ottoman Empire</a:t>
            </a:r>
            <a:endParaRPr/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9451" y="2171250"/>
            <a:ext cx="3337976" cy="251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763" y="2171238"/>
            <a:ext cx="1743075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Ottoman Empire location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The Ottoman Empire was located in the </a:t>
            </a:r>
            <a:r>
              <a:rPr lang="en" sz="2400" u="sng">
                <a:solidFill>
                  <a:srgbClr val="000000"/>
                </a:solidFill>
              </a:rPr>
              <a:t>Middle</a:t>
            </a:r>
            <a:r>
              <a:rPr lang="en" sz="2400">
                <a:solidFill>
                  <a:srgbClr val="000000"/>
                </a:solidFill>
              </a:rPr>
              <a:t> East.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075" y="2571750"/>
            <a:ext cx="2483450" cy="248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Ottoman’s (Turks) religion</a:t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The </a:t>
            </a:r>
            <a:r>
              <a:rPr b="1" lang="en" sz="2400">
                <a:solidFill>
                  <a:srgbClr val="000000"/>
                </a:solidFill>
              </a:rPr>
              <a:t>Ottoman’s (Turks) </a:t>
            </a:r>
            <a:r>
              <a:rPr lang="en" sz="2400">
                <a:solidFill>
                  <a:srgbClr val="000000"/>
                </a:solidFill>
              </a:rPr>
              <a:t>religion was mostly </a:t>
            </a:r>
            <a:r>
              <a:rPr lang="en" sz="2400" u="sng">
                <a:solidFill>
                  <a:srgbClr val="000000"/>
                </a:solidFill>
              </a:rPr>
              <a:t>Islam</a:t>
            </a:r>
            <a:r>
              <a:rPr lang="en" sz="2400">
                <a:solidFill>
                  <a:srgbClr val="000000"/>
                </a:solidFill>
              </a:rPr>
              <a:t>. </a:t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b="1" lang="en" sz="2400">
                <a:solidFill>
                  <a:srgbClr val="000000"/>
                </a:solidFill>
              </a:rPr>
              <a:t>European </a:t>
            </a:r>
            <a:r>
              <a:rPr lang="en" sz="2400">
                <a:solidFill>
                  <a:srgbClr val="000000"/>
                </a:solidFill>
              </a:rPr>
              <a:t>religion was mostly </a:t>
            </a:r>
            <a:r>
              <a:rPr b="1" lang="en" sz="2400">
                <a:solidFill>
                  <a:srgbClr val="000000"/>
                </a:solidFill>
              </a:rPr>
              <a:t>Christianity. 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1800" y="608800"/>
            <a:ext cx="1435225" cy="124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Religious Differences </a:t>
            </a:r>
            <a:endParaRPr/>
          </a:p>
        </p:txBody>
      </p:sp>
      <p:sp>
        <p:nvSpPr>
          <p:cNvPr id="169" name="Google Shape;169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Because of these religious differences, it made </a:t>
            </a:r>
            <a:r>
              <a:rPr lang="en" sz="3000" u="sng">
                <a:solidFill>
                  <a:srgbClr val="000000"/>
                </a:solidFill>
              </a:rPr>
              <a:t>trade</a:t>
            </a:r>
            <a:r>
              <a:rPr lang="en" sz="3000">
                <a:solidFill>
                  <a:srgbClr val="000000"/>
                </a:solidFill>
              </a:rPr>
              <a:t> difficult for the Europeans in the Middle East and </a:t>
            </a:r>
            <a:r>
              <a:rPr lang="en" sz="3000" u="sng">
                <a:solidFill>
                  <a:srgbClr val="000000"/>
                </a:solidFill>
              </a:rPr>
              <a:t>Asia</a:t>
            </a:r>
            <a:r>
              <a:rPr lang="en" sz="3000">
                <a:solidFill>
                  <a:srgbClr val="000000"/>
                </a:solidFill>
              </a:rPr>
              <a:t>.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9723" y="3416650"/>
            <a:ext cx="2295126" cy="15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Turks Have Control </a:t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>
                <a:solidFill>
                  <a:srgbClr val="000000"/>
                </a:solidFill>
              </a:rPr>
              <a:t>The </a:t>
            </a:r>
            <a:r>
              <a:rPr b="1" lang="en" sz="3000">
                <a:solidFill>
                  <a:srgbClr val="000000"/>
                </a:solidFill>
              </a:rPr>
              <a:t>Turks </a:t>
            </a:r>
            <a:r>
              <a:rPr lang="en" sz="3000">
                <a:solidFill>
                  <a:srgbClr val="000000"/>
                </a:solidFill>
              </a:rPr>
              <a:t>took control of a major </a:t>
            </a:r>
            <a:r>
              <a:rPr lang="en" sz="3000" u="sng">
                <a:solidFill>
                  <a:srgbClr val="000000"/>
                </a:solidFill>
              </a:rPr>
              <a:t>trading</a:t>
            </a:r>
            <a:r>
              <a:rPr lang="en" sz="3000">
                <a:solidFill>
                  <a:srgbClr val="000000"/>
                </a:solidFill>
              </a:rPr>
              <a:t> city called </a:t>
            </a:r>
            <a:r>
              <a:rPr b="1" lang="en" sz="3000">
                <a:solidFill>
                  <a:srgbClr val="000000"/>
                </a:solidFill>
              </a:rPr>
              <a:t>Constantinople. 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224" y="2837900"/>
            <a:ext cx="2923676" cy="218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Turks (still) Have Control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When the </a:t>
            </a:r>
            <a:r>
              <a:rPr b="1" lang="en" sz="2400">
                <a:solidFill>
                  <a:srgbClr val="000000"/>
                </a:solidFill>
              </a:rPr>
              <a:t>Turks</a:t>
            </a:r>
            <a:r>
              <a:rPr lang="en" sz="2400">
                <a:solidFill>
                  <a:srgbClr val="000000"/>
                </a:solidFill>
              </a:rPr>
              <a:t> took control of the city of </a:t>
            </a:r>
            <a:r>
              <a:rPr b="1" lang="en" sz="2400">
                <a:solidFill>
                  <a:srgbClr val="000000"/>
                </a:solidFill>
              </a:rPr>
              <a:t>Constantinople</a:t>
            </a:r>
            <a:r>
              <a:rPr lang="en" sz="2400">
                <a:solidFill>
                  <a:srgbClr val="000000"/>
                </a:solidFill>
              </a:rPr>
              <a:t>, they </a:t>
            </a:r>
            <a:r>
              <a:rPr lang="en" sz="2400" u="sng">
                <a:solidFill>
                  <a:srgbClr val="000000"/>
                </a:solidFill>
              </a:rPr>
              <a:t>blocked</a:t>
            </a:r>
            <a:r>
              <a:rPr lang="en" sz="2400">
                <a:solidFill>
                  <a:srgbClr val="000000"/>
                </a:solidFill>
              </a:rPr>
              <a:t> off trade routes between </a:t>
            </a:r>
            <a:r>
              <a:rPr b="1" lang="en" sz="2400">
                <a:solidFill>
                  <a:srgbClr val="000000"/>
                </a:solidFill>
              </a:rPr>
              <a:t>Europe </a:t>
            </a:r>
            <a:r>
              <a:rPr lang="en" sz="2400">
                <a:solidFill>
                  <a:srgbClr val="000000"/>
                </a:solidFill>
              </a:rPr>
              <a:t> and </a:t>
            </a:r>
            <a:r>
              <a:rPr lang="en" sz="2400" u="sng">
                <a:solidFill>
                  <a:srgbClr val="000000"/>
                </a:solidFill>
              </a:rPr>
              <a:t>Asia</a:t>
            </a:r>
            <a:r>
              <a:rPr lang="en" sz="2400">
                <a:solidFill>
                  <a:srgbClr val="000000"/>
                </a:solidFill>
              </a:rPr>
              <a:t>.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729450" y="1318650"/>
            <a:ext cx="7688700" cy="8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“The Turks are closing off trade routes, what are we going to do?!?”-European trader</a:t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729450" y="2295850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The </a:t>
            </a:r>
            <a:r>
              <a:rPr b="1" lang="en" sz="2400">
                <a:solidFill>
                  <a:srgbClr val="000000"/>
                </a:solidFill>
              </a:rPr>
              <a:t>Turks </a:t>
            </a:r>
            <a:r>
              <a:rPr lang="en" sz="2400">
                <a:solidFill>
                  <a:srgbClr val="000000"/>
                </a:solidFill>
              </a:rPr>
              <a:t>closing off the trade routes between </a:t>
            </a:r>
            <a:r>
              <a:rPr b="1" lang="en" sz="2400">
                <a:solidFill>
                  <a:srgbClr val="000000"/>
                </a:solidFill>
              </a:rPr>
              <a:t>Europe </a:t>
            </a:r>
            <a:r>
              <a:rPr lang="en" sz="2400">
                <a:solidFill>
                  <a:srgbClr val="000000"/>
                </a:solidFill>
              </a:rPr>
              <a:t>and </a:t>
            </a:r>
            <a:r>
              <a:rPr b="1" lang="en" sz="2400">
                <a:solidFill>
                  <a:srgbClr val="000000"/>
                </a:solidFill>
              </a:rPr>
              <a:t>Asia</a:t>
            </a:r>
            <a:r>
              <a:rPr lang="en" sz="2400">
                <a:solidFill>
                  <a:srgbClr val="000000"/>
                </a:solidFill>
              </a:rPr>
              <a:t> forced the </a:t>
            </a:r>
            <a:r>
              <a:rPr b="1" lang="en" sz="2400">
                <a:solidFill>
                  <a:srgbClr val="000000"/>
                </a:solidFill>
              </a:rPr>
              <a:t>Europeans </a:t>
            </a:r>
            <a:r>
              <a:rPr lang="en" sz="2400">
                <a:solidFill>
                  <a:srgbClr val="000000"/>
                </a:solidFill>
              </a:rPr>
              <a:t>to find an all-</a:t>
            </a:r>
            <a:r>
              <a:rPr lang="en" sz="2400" u="sng">
                <a:solidFill>
                  <a:srgbClr val="000000"/>
                </a:solidFill>
              </a:rPr>
              <a:t>water</a:t>
            </a:r>
            <a:r>
              <a:rPr lang="en" sz="2400">
                <a:solidFill>
                  <a:srgbClr val="000000"/>
                </a:solidFill>
              </a:rPr>
              <a:t> route to </a:t>
            </a:r>
            <a:r>
              <a:rPr b="1" lang="en" sz="2400">
                <a:solidFill>
                  <a:srgbClr val="000000"/>
                </a:solidFill>
              </a:rPr>
              <a:t>Asia. 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276" y="3410125"/>
            <a:ext cx="2589352" cy="173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Activities 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https://exploration.marinersmuseum.org/resources/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Game: 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http://exploration.marinersmuseum.org/wp-content/themes/agesofex/games/merchants/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 of Exploration: New Technologies</a:t>
            </a:r>
            <a:endParaRPr/>
          </a:p>
        </p:txBody>
      </p:sp>
      <p:pic>
        <p:nvPicPr>
          <p:cNvPr descr="Clientmoji"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225" y="2291175"/>
            <a:ext cx="2852325" cy="285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Who helped inspire/introduce new technologies to the explorers?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the European Exploration? 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4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European Exploration was a time when a </a:t>
            </a:r>
            <a:r>
              <a:rPr lang="en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major change</a:t>
            </a: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occurred. This is also called a </a:t>
            </a:r>
            <a:r>
              <a:rPr lang="en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turning point</a:t>
            </a: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Bitmoji Image"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475" y="2571750"/>
            <a:ext cx="2538500" cy="25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Prince Henry the Navigator</a:t>
            </a:r>
            <a:endParaRPr/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Prince Henry the Navigator set up a </a:t>
            </a:r>
            <a:r>
              <a:rPr lang="en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</a:t>
            </a: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that encouraged exploration and the </a:t>
            </a:r>
            <a:r>
              <a:rPr lang="en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study</a:t>
            </a: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improvements in navigation.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 </a:t>
            </a:r>
            <a:r>
              <a:rPr lang="en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</a:t>
            </a: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sailor or a navigator, but he sponsored </a:t>
            </a:r>
            <a:r>
              <a:rPr lang="en" sz="24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</a:t>
            </a:r>
            <a:r>
              <a:rPr lang="en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explorations. 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 result for henry the explorer"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650" y="568150"/>
            <a:ext cx="1512850" cy="19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were the new technologies that came from the Age of Exploration?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Technologies from the Age of Exploration</a:t>
            </a:r>
            <a:endParaRPr/>
          </a:p>
        </p:txBody>
      </p:sp>
      <p:sp>
        <p:nvSpPr>
          <p:cNvPr id="225" name="Google Shape;225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magnetic compass" id="226" name="Google Shape;2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925" y="1976588"/>
            <a:ext cx="24479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0949" y="3250451"/>
            <a:ext cx="3267129" cy="183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25" y="3358017"/>
            <a:ext cx="2899448" cy="18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5423" y="2132025"/>
            <a:ext cx="2371552" cy="145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2677" y="3030500"/>
            <a:ext cx="1267816" cy="16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96975" y="1919275"/>
            <a:ext cx="2447926" cy="1265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Compass</a:t>
            </a:r>
            <a:endParaRPr/>
          </a:p>
        </p:txBody>
      </p:sp>
      <p:sp>
        <p:nvSpPr>
          <p:cNvPr id="237" name="Google Shape;237;p3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Gave </a:t>
            </a:r>
            <a:r>
              <a:rPr lang="en" sz="2400" u="sng">
                <a:solidFill>
                  <a:srgbClr val="000000"/>
                </a:solidFill>
              </a:rPr>
              <a:t>direction</a:t>
            </a:r>
            <a:r>
              <a:rPr lang="en" sz="2400">
                <a:solidFill>
                  <a:srgbClr val="000000"/>
                </a:solidFill>
              </a:rPr>
              <a:t> for explorers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075" y="1476400"/>
            <a:ext cx="3256099" cy="325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Caravel Ship</a:t>
            </a:r>
            <a:endParaRPr/>
          </a:p>
        </p:txBody>
      </p:sp>
      <p:sp>
        <p:nvSpPr>
          <p:cNvPr id="244" name="Google Shape;244;p3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Easy </a:t>
            </a:r>
            <a:r>
              <a:rPr lang="en" sz="2400" u="sng">
                <a:solidFill>
                  <a:srgbClr val="000000"/>
                </a:solidFill>
              </a:rPr>
              <a:t>travel</a:t>
            </a:r>
            <a:r>
              <a:rPr lang="en" sz="2400">
                <a:solidFill>
                  <a:srgbClr val="000000"/>
                </a:solidFill>
              </a:rPr>
              <a:t> close to shore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674" y="991250"/>
            <a:ext cx="4011526" cy="38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Lateen Sail </a:t>
            </a:r>
            <a:endParaRPr/>
          </a:p>
        </p:txBody>
      </p:sp>
      <p:sp>
        <p:nvSpPr>
          <p:cNvPr id="251" name="Google Shape;251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Allowed </a:t>
            </a:r>
            <a:r>
              <a:rPr lang="en" sz="2400" u="sng">
                <a:solidFill>
                  <a:srgbClr val="000000"/>
                </a:solidFill>
              </a:rPr>
              <a:t>ships</a:t>
            </a:r>
            <a:r>
              <a:rPr lang="en" sz="2400">
                <a:solidFill>
                  <a:srgbClr val="000000"/>
                </a:solidFill>
              </a:rPr>
              <a:t> to sail into the </a:t>
            </a:r>
            <a:r>
              <a:rPr lang="en" sz="2400" u="sng">
                <a:solidFill>
                  <a:srgbClr val="000000"/>
                </a:solidFill>
              </a:rPr>
              <a:t>wind</a:t>
            </a:r>
            <a:endParaRPr sz="2400" u="sng">
              <a:solidFill>
                <a:srgbClr val="000000"/>
              </a:solidFill>
            </a:endParaRPr>
          </a:p>
        </p:txBody>
      </p:sp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323" y="1191576"/>
            <a:ext cx="2850125" cy="37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Improved Maps</a:t>
            </a:r>
            <a:endParaRPr/>
          </a:p>
        </p:txBody>
      </p:sp>
      <p:sp>
        <p:nvSpPr>
          <p:cNvPr id="258" name="Google Shape;258;p3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Helped </a:t>
            </a:r>
            <a:r>
              <a:rPr lang="en" sz="2400" u="sng">
                <a:solidFill>
                  <a:srgbClr val="000000"/>
                </a:solidFill>
              </a:rPr>
              <a:t>explorers</a:t>
            </a:r>
            <a:r>
              <a:rPr lang="en" sz="2400">
                <a:solidFill>
                  <a:srgbClr val="000000"/>
                </a:solidFill>
              </a:rPr>
              <a:t> know where they are going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639" y="2883900"/>
            <a:ext cx="3292725" cy="201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Astrolabe</a:t>
            </a:r>
            <a:endParaRPr/>
          </a:p>
        </p:txBody>
      </p:sp>
      <p:sp>
        <p:nvSpPr>
          <p:cNvPr id="265" name="Google Shape;265;p3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Helped </a:t>
            </a:r>
            <a:r>
              <a:rPr lang="en" sz="2400" u="sng">
                <a:solidFill>
                  <a:srgbClr val="000000"/>
                </a:solidFill>
              </a:rPr>
              <a:t>explorers</a:t>
            </a:r>
            <a:r>
              <a:rPr lang="en" sz="2400">
                <a:solidFill>
                  <a:srgbClr val="000000"/>
                </a:solidFill>
              </a:rPr>
              <a:t> know their location. Tells them their </a:t>
            </a:r>
            <a:r>
              <a:rPr lang="en" sz="2400" u="sng">
                <a:solidFill>
                  <a:srgbClr val="000000"/>
                </a:solidFill>
              </a:rPr>
              <a:t>latitude</a:t>
            </a:r>
            <a:r>
              <a:rPr lang="en" sz="2400">
                <a:solidFill>
                  <a:srgbClr val="000000"/>
                </a:solidFill>
              </a:rPr>
              <a:t> on the map</a:t>
            </a:r>
            <a:r>
              <a:rPr lang="en" sz="2400"/>
              <a:t> </a:t>
            </a:r>
            <a:endParaRPr sz="2400"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874" y="2694750"/>
            <a:ext cx="1810500" cy="226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Weapons</a:t>
            </a:r>
            <a:endParaRPr/>
          </a:p>
        </p:txBody>
      </p:sp>
      <p:sp>
        <p:nvSpPr>
          <p:cNvPr id="272" name="Google Shape;272;p4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Europeans had </a:t>
            </a:r>
            <a:r>
              <a:rPr lang="en" sz="2400" u="sng">
                <a:solidFill>
                  <a:srgbClr val="000000"/>
                </a:solidFill>
              </a:rPr>
              <a:t>guns</a:t>
            </a:r>
            <a:r>
              <a:rPr lang="en" sz="2400">
                <a:solidFill>
                  <a:srgbClr val="000000"/>
                </a:solidFill>
              </a:rPr>
              <a:t>, metal weapons, armor and </a:t>
            </a:r>
            <a:r>
              <a:rPr lang="en" sz="2400" u="sng">
                <a:solidFill>
                  <a:srgbClr val="000000"/>
                </a:solidFill>
              </a:rPr>
              <a:t>horses</a:t>
            </a:r>
            <a:endParaRPr sz="2400" u="sng">
              <a:solidFill>
                <a:srgbClr val="000000"/>
              </a:solidFill>
            </a:endParaRPr>
          </a:p>
        </p:txBody>
      </p:sp>
      <p:pic>
        <p:nvPicPr>
          <p:cNvPr id="273" name="Google Shape;27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5" y="2958650"/>
            <a:ext cx="4225425" cy="21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4201" y="2958650"/>
            <a:ext cx="2707725" cy="187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were some impacts/effects of the Age of Exploration?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What was life like before the Europeans explored? </a:t>
            </a:r>
            <a:endParaRPr sz="2400"/>
          </a:p>
        </p:txBody>
      </p:sp>
      <p:sp>
        <p:nvSpPr>
          <p:cNvPr id="101" name="Google Shape;101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Made up of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kingdoms 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Small, dense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population (that means disease) 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Compared to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Asian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countries,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Europe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was pretty weak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 as much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technology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Asia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mage result for what was life like for the Europeans explored"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9800" y="3148175"/>
            <a:ext cx="2428875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Effects/Impacts of the Age of Exploration</a:t>
            </a:r>
            <a:endParaRPr/>
          </a:p>
        </p:txBody>
      </p:sp>
      <p:sp>
        <p:nvSpPr>
          <p:cNvPr id="285" name="Google Shape;285;p4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22800"/>
            <a:ext cx="3043075" cy="15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8250" y="1949776"/>
            <a:ext cx="2716864" cy="203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9889" y="3558823"/>
            <a:ext cx="2182476" cy="1449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p42"/>
          <p:cNvCxnSpPr/>
          <p:nvPr/>
        </p:nvCxnSpPr>
        <p:spPr>
          <a:xfrm>
            <a:off x="3043075" y="3163575"/>
            <a:ext cx="274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Image result for king of spain 1492" id="290" name="Google Shape;29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675" y="1949775"/>
            <a:ext cx="2428875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Europe Gets Rich</a:t>
            </a:r>
            <a:endParaRPr/>
          </a:p>
        </p:txBody>
      </p:sp>
      <p:sp>
        <p:nvSpPr>
          <p:cNvPr id="296" name="Google Shape;296;p4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Europe becomes the most </a:t>
            </a:r>
            <a:r>
              <a:rPr lang="en" sz="2400" u="sng">
                <a:solidFill>
                  <a:srgbClr val="000000"/>
                </a:solidFill>
              </a:rPr>
              <a:t>wealthy</a:t>
            </a:r>
            <a:r>
              <a:rPr lang="en" sz="2400">
                <a:solidFill>
                  <a:srgbClr val="000000"/>
                </a:solidFill>
              </a:rPr>
              <a:t> and powerful continent in the </a:t>
            </a:r>
            <a:r>
              <a:rPr lang="en" sz="2400" u="sng">
                <a:solidFill>
                  <a:srgbClr val="000000"/>
                </a:solidFill>
              </a:rPr>
              <a:t>world</a:t>
            </a:r>
            <a:r>
              <a:rPr lang="en" sz="2400">
                <a:solidFill>
                  <a:srgbClr val="000000"/>
                </a:solidFill>
              </a:rPr>
              <a:t>.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5608" y="2902874"/>
            <a:ext cx="2564224" cy="171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Native Americans Pay the Price</a:t>
            </a:r>
            <a:endParaRPr/>
          </a:p>
        </p:txBody>
      </p:sp>
      <p:sp>
        <p:nvSpPr>
          <p:cNvPr id="303" name="Google Shape;303;p4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Native Americans groups </a:t>
            </a:r>
            <a:r>
              <a:rPr lang="en" sz="2400" u="sng">
                <a:solidFill>
                  <a:srgbClr val="000000"/>
                </a:solidFill>
              </a:rPr>
              <a:t>lost</a:t>
            </a:r>
            <a:r>
              <a:rPr lang="en" sz="2400">
                <a:solidFill>
                  <a:srgbClr val="000000"/>
                </a:solidFill>
              </a:rPr>
              <a:t> their lives and land at the expense of the </a:t>
            </a:r>
            <a:r>
              <a:rPr lang="en" sz="2400" u="sng">
                <a:solidFill>
                  <a:srgbClr val="000000"/>
                </a:solidFill>
              </a:rPr>
              <a:t>Europeans</a:t>
            </a:r>
            <a:r>
              <a:rPr lang="en" sz="2400">
                <a:solidFill>
                  <a:srgbClr val="000000"/>
                </a:solidFill>
              </a:rPr>
              <a:t>.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250" y="0"/>
            <a:ext cx="6654200" cy="50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English and the Native Americans</a:t>
            </a:r>
            <a:endParaRPr/>
          </a:p>
        </p:txBody>
      </p:sp>
      <p:sp>
        <p:nvSpPr>
          <p:cNvPr id="316" name="Google Shape;316;p4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https://www.youtube.com/watch?v=TTYOQ05oDOI</a:t>
            </a:r>
            <a:endParaRPr sz="2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 of Exploration: The Explorers</a:t>
            </a:r>
            <a:endParaRPr/>
          </a:p>
        </p:txBody>
      </p:sp>
      <p:pic>
        <p:nvPicPr>
          <p:cNvPr descr="Bitmoji Image" id="322" name="Google Shape;3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2450" y="1998175"/>
            <a:ext cx="2962400" cy="2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Who was an early discoverer of the Americas?  </a:t>
            </a:r>
            <a:endParaRPr u="sng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Leif Erikson </a:t>
            </a:r>
            <a:endParaRPr/>
          </a:p>
        </p:txBody>
      </p:sp>
      <p:sp>
        <p:nvSpPr>
          <p:cNvPr id="333" name="Google Shape;333;p4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>
                <a:solidFill>
                  <a:srgbClr val="000000"/>
                </a:solidFill>
              </a:rPr>
              <a:t>Leif Erikson was a </a:t>
            </a:r>
            <a:r>
              <a:rPr b="1" lang="en" sz="1800" u="sng">
                <a:solidFill>
                  <a:srgbClr val="000000"/>
                </a:solidFill>
              </a:rPr>
              <a:t>Viking </a:t>
            </a:r>
            <a:r>
              <a:rPr lang="en" sz="1800">
                <a:solidFill>
                  <a:srgbClr val="000000"/>
                </a:solidFill>
              </a:rPr>
              <a:t>from Europe.</a:t>
            </a:r>
            <a:endParaRPr sz="18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In </a:t>
            </a:r>
            <a:r>
              <a:rPr b="1" lang="en" sz="1600">
                <a:solidFill>
                  <a:srgbClr val="000000"/>
                </a:solidFill>
              </a:rPr>
              <a:t>1000 CE </a:t>
            </a:r>
            <a:r>
              <a:rPr lang="en" sz="1600">
                <a:solidFill>
                  <a:srgbClr val="000000"/>
                </a:solidFill>
              </a:rPr>
              <a:t>he discovered part of </a:t>
            </a:r>
            <a:r>
              <a:rPr b="1" lang="en" sz="1600">
                <a:solidFill>
                  <a:srgbClr val="000000"/>
                </a:solidFill>
              </a:rPr>
              <a:t>North America</a:t>
            </a:r>
            <a:r>
              <a:rPr lang="en" sz="1600">
                <a:solidFill>
                  <a:srgbClr val="000000"/>
                </a:solidFill>
              </a:rPr>
              <a:t> and named it </a:t>
            </a:r>
            <a:r>
              <a:rPr b="1" lang="en" sz="16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Vineland</a:t>
            </a:r>
            <a:r>
              <a:rPr lang="en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Vineland 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modern-day </a:t>
            </a:r>
            <a:r>
              <a:rPr b="1" lang="en" sz="18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Newfoundland</a:t>
            </a: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7042" y="3008675"/>
            <a:ext cx="1487175" cy="198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eif erikson spongebob" id="335" name="Google Shape;33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2025" y="750375"/>
            <a:ext cx="2367125" cy="13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Leif Erikson Route</a:t>
            </a:r>
            <a:endParaRPr/>
          </a:p>
        </p:txBody>
      </p:sp>
      <p:sp>
        <p:nvSpPr>
          <p:cNvPr id="341" name="Google Shape;341;p5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leif erikson route" id="342" name="Google Shape;34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975" y="585650"/>
            <a:ext cx="3245025" cy="427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Who were the later European Explorers? </a:t>
            </a:r>
            <a:endParaRPr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What was life like after the Europeans explored?</a:t>
            </a:r>
            <a:r>
              <a:rPr lang="en"/>
              <a:t> </a:t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</a:t>
            </a: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kingdoms that stretched </a:t>
            </a:r>
            <a:r>
              <a:rPr lang="en" sz="1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across</a:t>
            </a: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world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Larger</a:t>
            </a: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population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Strong </a:t>
            </a:r>
            <a:r>
              <a:rPr lang="en" sz="1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militaries and navys</a:t>
            </a:r>
            <a:endParaRPr sz="16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Technologically </a:t>
            </a:r>
            <a:r>
              <a:rPr lang="en" sz="1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advanced</a:t>
            </a:r>
            <a:endParaRPr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0876" y="2016724"/>
            <a:ext cx="2867275" cy="269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Portuguese Explorer: </a:t>
            </a:r>
            <a:r>
              <a:rPr lang="en"/>
              <a:t>Bartolomeu</a:t>
            </a:r>
            <a:r>
              <a:rPr lang="en"/>
              <a:t> Dias</a:t>
            </a:r>
            <a:endParaRPr/>
          </a:p>
        </p:txBody>
      </p:sp>
      <p:sp>
        <p:nvSpPr>
          <p:cNvPr id="353" name="Google Shape;353;p5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b="1" lang="en" sz="2000">
                <a:solidFill>
                  <a:srgbClr val="000000"/>
                </a:solidFill>
              </a:rPr>
              <a:t>Bartolomeu Dias</a:t>
            </a:r>
            <a:r>
              <a:rPr lang="en" sz="2000">
                <a:solidFill>
                  <a:srgbClr val="000000"/>
                </a:solidFill>
              </a:rPr>
              <a:t> was the </a:t>
            </a:r>
            <a:r>
              <a:rPr b="1" lang="en" sz="2000" u="sng">
                <a:solidFill>
                  <a:srgbClr val="000000"/>
                </a:solidFill>
              </a:rPr>
              <a:t>first </a:t>
            </a:r>
            <a:r>
              <a:rPr lang="en" sz="2000">
                <a:solidFill>
                  <a:srgbClr val="000000"/>
                </a:solidFill>
              </a:rPr>
              <a:t>to sail around the southern tip of </a:t>
            </a:r>
            <a:r>
              <a:rPr b="1" lang="en" sz="2000">
                <a:solidFill>
                  <a:srgbClr val="000000"/>
                </a:solidFill>
              </a:rPr>
              <a:t>Africa. </a:t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b="1" lang="en" sz="2000">
                <a:solidFill>
                  <a:srgbClr val="000000"/>
                </a:solidFill>
              </a:rPr>
              <a:t>Bartolomeu Dias </a:t>
            </a:r>
            <a:r>
              <a:rPr lang="en" sz="2000">
                <a:solidFill>
                  <a:srgbClr val="000000"/>
                </a:solidFill>
              </a:rPr>
              <a:t>sailed around the southern tip of </a:t>
            </a:r>
            <a:r>
              <a:rPr b="1" lang="en" sz="2000">
                <a:solidFill>
                  <a:srgbClr val="000000"/>
                </a:solidFill>
              </a:rPr>
              <a:t>Africa </a:t>
            </a:r>
            <a:r>
              <a:rPr lang="en" sz="2000">
                <a:solidFill>
                  <a:srgbClr val="000000"/>
                </a:solidFill>
              </a:rPr>
              <a:t>in </a:t>
            </a:r>
            <a:r>
              <a:rPr b="1" lang="en" sz="2000" u="sng">
                <a:solidFill>
                  <a:srgbClr val="000000"/>
                </a:solidFill>
              </a:rPr>
              <a:t>1487. </a:t>
            </a:r>
            <a:endParaRPr b="1" sz="2000" u="sng">
              <a:solidFill>
                <a:srgbClr val="000000"/>
              </a:solidFill>
            </a:endParaRPr>
          </a:p>
        </p:txBody>
      </p:sp>
      <p:pic>
        <p:nvPicPr>
          <p:cNvPr id="354" name="Google Shape;35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5475" y="584650"/>
            <a:ext cx="1165900" cy="161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Bartolomeu Dias route</a:t>
            </a:r>
            <a:endParaRPr/>
          </a:p>
        </p:txBody>
      </p:sp>
      <p:sp>
        <p:nvSpPr>
          <p:cNvPr id="360" name="Google Shape;360;p5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725" y="516550"/>
            <a:ext cx="4414275" cy="46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Portuguese Explorer: Vasco </a:t>
            </a:r>
            <a:r>
              <a:rPr lang="en"/>
              <a:t>da</a:t>
            </a:r>
            <a:r>
              <a:rPr lang="en"/>
              <a:t> Gama</a:t>
            </a:r>
            <a:endParaRPr/>
          </a:p>
        </p:txBody>
      </p:sp>
      <p:sp>
        <p:nvSpPr>
          <p:cNvPr id="367" name="Google Shape;367;p5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b="1" lang="en" sz="2000">
                <a:solidFill>
                  <a:srgbClr val="000000"/>
                </a:solidFill>
              </a:rPr>
              <a:t>Vasco </a:t>
            </a:r>
            <a:r>
              <a:rPr b="1" lang="en" sz="2000">
                <a:solidFill>
                  <a:srgbClr val="000000"/>
                </a:solidFill>
              </a:rPr>
              <a:t>da</a:t>
            </a:r>
            <a:r>
              <a:rPr b="1" lang="en" sz="2000">
                <a:solidFill>
                  <a:srgbClr val="000000"/>
                </a:solidFill>
              </a:rPr>
              <a:t> Gama </a:t>
            </a:r>
            <a:r>
              <a:rPr lang="en" sz="2000">
                <a:solidFill>
                  <a:srgbClr val="000000"/>
                </a:solidFill>
              </a:rPr>
              <a:t>discovered an </a:t>
            </a:r>
            <a:r>
              <a:rPr b="1" lang="en" sz="2000">
                <a:solidFill>
                  <a:srgbClr val="000000"/>
                </a:solidFill>
              </a:rPr>
              <a:t>all-water trade route </a:t>
            </a:r>
            <a:r>
              <a:rPr lang="en" sz="2000">
                <a:solidFill>
                  <a:srgbClr val="000000"/>
                </a:solidFill>
              </a:rPr>
              <a:t>from </a:t>
            </a:r>
            <a:r>
              <a:rPr b="1" lang="en" sz="2000">
                <a:solidFill>
                  <a:srgbClr val="000000"/>
                </a:solidFill>
              </a:rPr>
              <a:t>Portugal </a:t>
            </a:r>
            <a:r>
              <a:rPr lang="en" sz="2000">
                <a:solidFill>
                  <a:srgbClr val="000000"/>
                </a:solidFill>
              </a:rPr>
              <a:t>to </a:t>
            </a:r>
            <a:r>
              <a:rPr b="1" lang="en" sz="2000" u="sng">
                <a:solidFill>
                  <a:srgbClr val="000000"/>
                </a:solidFill>
              </a:rPr>
              <a:t>India. 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b="1" lang="en" sz="2000">
                <a:solidFill>
                  <a:srgbClr val="000000"/>
                </a:solidFill>
              </a:rPr>
              <a:t>Vasco </a:t>
            </a:r>
            <a:r>
              <a:rPr b="1" lang="en" sz="2000">
                <a:solidFill>
                  <a:srgbClr val="000000"/>
                </a:solidFill>
              </a:rPr>
              <a:t>da</a:t>
            </a:r>
            <a:r>
              <a:rPr b="1" lang="en" sz="2000">
                <a:solidFill>
                  <a:srgbClr val="000000"/>
                </a:solidFill>
              </a:rPr>
              <a:t> Gama </a:t>
            </a:r>
            <a:r>
              <a:rPr lang="en" sz="2000">
                <a:solidFill>
                  <a:srgbClr val="000000"/>
                </a:solidFill>
              </a:rPr>
              <a:t>discovered the trade route from </a:t>
            </a:r>
            <a:r>
              <a:rPr b="1" lang="en" sz="2000">
                <a:solidFill>
                  <a:srgbClr val="000000"/>
                </a:solidFill>
              </a:rPr>
              <a:t>Portugal </a:t>
            </a:r>
            <a:r>
              <a:rPr lang="en" sz="2000">
                <a:solidFill>
                  <a:srgbClr val="000000"/>
                </a:solidFill>
              </a:rPr>
              <a:t>to </a:t>
            </a:r>
            <a:r>
              <a:rPr b="1" lang="en" sz="2000">
                <a:solidFill>
                  <a:srgbClr val="000000"/>
                </a:solidFill>
              </a:rPr>
              <a:t>India </a:t>
            </a:r>
            <a:r>
              <a:rPr lang="en" sz="2000">
                <a:solidFill>
                  <a:srgbClr val="000000"/>
                </a:solidFill>
              </a:rPr>
              <a:t>in </a:t>
            </a:r>
            <a:r>
              <a:rPr b="1" lang="en" sz="2000" u="sng">
                <a:solidFill>
                  <a:srgbClr val="000000"/>
                </a:solidFill>
              </a:rPr>
              <a:t>1497. 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368" name="Google Shape;36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0025" y="515623"/>
            <a:ext cx="1313976" cy="184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Vasco da Gama route</a:t>
            </a:r>
            <a:endParaRPr/>
          </a:p>
        </p:txBody>
      </p:sp>
      <p:sp>
        <p:nvSpPr>
          <p:cNvPr id="374" name="Google Shape;374;p5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600" y="501100"/>
            <a:ext cx="4642400" cy="46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Portuguese Explorer: Ferdinand Magellan</a:t>
            </a:r>
            <a:endParaRPr/>
          </a:p>
        </p:txBody>
      </p:sp>
      <p:sp>
        <p:nvSpPr>
          <p:cNvPr id="381" name="Google Shape;381;p5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sz="1800">
                <a:solidFill>
                  <a:srgbClr val="000000"/>
                </a:solidFill>
              </a:rPr>
              <a:t>Ferdinand Magellan </a:t>
            </a:r>
            <a:r>
              <a:rPr lang="en" sz="1800">
                <a:solidFill>
                  <a:srgbClr val="000000"/>
                </a:solidFill>
              </a:rPr>
              <a:t>looked for an </a:t>
            </a:r>
            <a:r>
              <a:rPr b="1" lang="en" sz="1800">
                <a:solidFill>
                  <a:srgbClr val="000000"/>
                </a:solidFill>
              </a:rPr>
              <a:t>Atlantic-</a:t>
            </a:r>
            <a:r>
              <a:rPr b="1" lang="en" sz="1800" u="sng">
                <a:solidFill>
                  <a:srgbClr val="000000"/>
                </a:solidFill>
              </a:rPr>
              <a:t>Pacific</a:t>
            </a:r>
            <a:r>
              <a:rPr b="1" lang="en" sz="1800">
                <a:solidFill>
                  <a:srgbClr val="000000"/>
                </a:solidFill>
              </a:rPr>
              <a:t> </a:t>
            </a:r>
            <a:r>
              <a:rPr lang="en" sz="1800">
                <a:solidFill>
                  <a:srgbClr val="000000"/>
                </a:solidFill>
              </a:rPr>
              <a:t>passage.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sz="1800">
                <a:solidFill>
                  <a:srgbClr val="000000"/>
                </a:solidFill>
              </a:rPr>
              <a:t>Ferdinand Magellan </a:t>
            </a:r>
            <a:r>
              <a:rPr lang="en" sz="1800">
                <a:solidFill>
                  <a:srgbClr val="000000"/>
                </a:solidFill>
              </a:rPr>
              <a:t>had the first exploration that </a:t>
            </a:r>
            <a:r>
              <a:rPr b="1" lang="en" sz="1800">
                <a:solidFill>
                  <a:srgbClr val="000000"/>
                </a:solidFill>
              </a:rPr>
              <a:t>Circumnavigated, </a:t>
            </a:r>
            <a:r>
              <a:rPr lang="en" sz="1800">
                <a:solidFill>
                  <a:srgbClr val="000000"/>
                </a:solidFill>
              </a:rPr>
              <a:t>which means </a:t>
            </a:r>
            <a:r>
              <a:rPr b="1" lang="en" sz="1800" u="sng">
                <a:solidFill>
                  <a:srgbClr val="000000"/>
                </a:solidFill>
              </a:rPr>
              <a:t>circle</a:t>
            </a:r>
            <a:r>
              <a:rPr lang="en" sz="1800">
                <a:solidFill>
                  <a:srgbClr val="000000"/>
                </a:solidFill>
              </a:rPr>
              <a:t>, the </a:t>
            </a:r>
            <a:r>
              <a:rPr b="1" lang="en" sz="1800">
                <a:solidFill>
                  <a:srgbClr val="000000"/>
                </a:solidFill>
              </a:rPr>
              <a:t>world. 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sz="1800">
                <a:solidFill>
                  <a:srgbClr val="000000"/>
                </a:solidFill>
              </a:rPr>
              <a:t>Ferdinand Magellan’s </a:t>
            </a:r>
            <a:r>
              <a:rPr lang="en" sz="1800">
                <a:solidFill>
                  <a:srgbClr val="000000"/>
                </a:solidFill>
              </a:rPr>
              <a:t>voyage (trip) took place in </a:t>
            </a:r>
            <a:r>
              <a:rPr b="1" lang="en" sz="1800" u="sng">
                <a:solidFill>
                  <a:srgbClr val="000000"/>
                </a:solidFill>
              </a:rPr>
              <a:t>1519-1522. </a:t>
            </a:r>
            <a:endParaRPr b="1" sz="1800" u="sng">
              <a:solidFill>
                <a:srgbClr val="000000"/>
              </a:solidFill>
            </a:endParaRPr>
          </a:p>
        </p:txBody>
      </p:sp>
      <p:pic>
        <p:nvPicPr>
          <p:cNvPr id="382" name="Google Shape;38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301" y="518750"/>
            <a:ext cx="1505700" cy="186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Ferdinand Magellan route</a:t>
            </a:r>
            <a:endParaRPr/>
          </a:p>
        </p:txBody>
      </p:sp>
      <p:sp>
        <p:nvSpPr>
          <p:cNvPr id="388" name="Google Shape;388;p5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3850"/>
            <a:ext cx="9143999" cy="328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What is so important about the </a:t>
            </a:r>
            <a:r>
              <a:rPr lang="en" u="sng"/>
              <a:t>Portuguese</a:t>
            </a:r>
            <a:r>
              <a:rPr lang="en" u="sng"/>
              <a:t> and Spanish explorers? </a:t>
            </a:r>
            <a:endParaRPr u="sng"/>
          </a:p>
        </p:txBody>
      </p:sp>
      <p:pic>
        <p:nvPicPr>
          <p:cNvPr descr="Bitmoji Image" id="395" name="Google Shape;39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7500" y="2571750"/>
            <a:ext cx="2546500" cy="25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Portuguese and Spanish Explorers</a:t>
            </a:r>
            <a:endParaRPr/>
          </a:p>
        </p:txBody>
      </p:sp>
      <p:sp>
        <p:nvSpPr>
          <p:cNvPr id="401" name="Google Shape;401;p5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The </a:t>
            </a:r>
            <a:r>
              <a:rPr b="1" lang="en" sz="2400">
                <a:solidFill>
                  <a:srgbClr val="000000"/>
                </a:solidFill>
              </a:rPr>
              <a:t>Portuguese </a:t>
            </a:r>
            <a:r>
              <a:rPr lang="en" sz="2400">
                <a:solidFill>
                  <a:srgbClr val="000000"/>
                </a:solidFill>
              </a:rPr>
              <a:t>and </a:t>
            </a:r>
            <a:r>
              <a:rPr b="1" lang="en" sz="2400">
                <a:solidFill>
                  <a:srgbClr val="000000"/>
                </a:solidFill>
              </a:rPr>
              <a:t>Spanish </a:t>
            </a:r>
            <a:r>
              <a:rPr lang="en" sz="2400">
                <a:solidFill>
                  <a:srgbClr val="000000"/>
                </a:solidFill>
              </a:rPr>
              <a:t>(from </a:t>
            </a:r>
            <a:r>
              <a:rPr b="1" lang="en" sz="2400">
                <a:solidFill>
                  <a:srgbClr val="000000"/>
                </a:solidFill>
              </a:rPr>
              <a:t>Spain</a:t>
            </a:r>
            <a:r>
              <a:rPr lang="en" sz="2400">
                <a:solidFill>
                  <a:srgbClr val="000000"/>
                </a:solidFill>
              </a:rPr>
              <a:t>) explorers were important because they were the </a:t>
            </a:r>
            <a:r>
              <a:rPr b="1" lang="en" sz="2400" u="sng">
                <a:solidFill>
                  <a:srgbClr val="000000"/>
                </a:solidFill>
              </a:rPr>
              <a:t>first</a:t>
            </a:r>
            <a:r>
              <a:rPr lang="en" sz="2400">
                <a:solidFill>
                  <a:srgbClr val="000000"/>
                </a:solidFill>
              </a:rPr>
              <a:t> to find </a:t>
            </a:r>
            <a:r>
              <a:rPr b="1" lang="en" sz="2400">
                <a:solidFill>
                  <a:srgbClr val="000000"/>
                </a:solidFill>
              </a:rPr>
              <a:t>new trade routes</a:t>
            </a:r>
            <a:r>
              <a:rPr lang="en" sz="2400">
                <a:solidFill>
                  <a:srgbClr val="000000"/>
                </a:solidFill>
              </a:rPr>
              <a:t> around </a:t>
            </a:r>
            <a:r>
              <a:rPr b="1" lang="en" sz="2400">
                <a:solidFill>
                  <a:srgbClr val="000000"/>
                </a:solidFill>
              </a:rPr>
              <a:t>Africa</a:t>
            </a:r>
            <a:r>
              <a:rPr lang="en" sz="2400">
                <a:solidFill>
                  <a:srgbClr val="000000"/>
                </a:solidFill>
              </a:rPr>
              <a:t> and to the </a:t>
            </a:r>
            <a:r>
              <a:rPr b="1" lang="en" sz="2400" u="sng">
                <a:solidFill>
                  <a:srgbClr val="000000"/>
                </a:solidFill>
              </a:rPr>
              <a:t>Americas. </a:t>
            </a:r>
            <a:endParaRPr b="1" sz="2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What did the Portuguese do to find the Americas? </a:t>
            </a:r>
            <a:endParaRPr u="sng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Portuguese sailors explore</a:t>
            </a:r>
            <a:endParaRPr/>
          </a:p>
        </p:txBody>
      </p:sp>
      <p:sp>
        <p:nvSpPr>
          <p:cNvPr id="412" name="Google Shape;412;p6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The </a:t>
            </a:r>
            <a:r>
              <a:rPr b="1" lang="en" sz="2400">
                <a:solidFill>
                  <a:srgbClr val="000000"/>
                </a:solidFill>
              </a:rPr>
              <a:t>Portuguese</a:t>
            </a:r>
            <a:r>
              <a:rPr lang="en" sz="2400">
                <a:solidFill>
                  <a:srgbClr val="000000"/>
                </a:solidFill>
              </a:rPr>
              <a:t> sailors explored the </a:t>
            </a:r>
            <a:r>
              <a:rPr b="1" lang="en" sz="2400">
                <a:solidFill>
                  <a:srgbClr val="000000"/>
                </a:solidFill>
              </a:rPr>
              <a:t>coast of Africa</a:t>
            </a:r>
            <a:r>
              <a:rPr lang="en" sz="2400">
                <a:solidFill>
                  <a:srgbClr val="000000"/>
                </a:solidFill>
              </a:rPr>
              <a:t> in attempt to find a </a:t>
            </a:r>
            <a:r>
              <a:rPr b="1" lang="en" sz="2400" u="sng">
                <a:solidFill>
                  <a:srgbClr val="000000"/>
                </a:solidFill>
              </a:rPr>
              <a:t>water </a:t>
            </a:r>
            <a:r>
              <a:rPr lang="en" sz="2400">
                <a:solidFill>
                  <a:srgbClr val="000000"/>
                </a:solidFill>
              </a:rPr>
              <a:t>route to </a:t>
            </a:r>
            <a:r>
              <a:rPr b="1" lang="en" sz="2400">
                <a:solidFill>
                  <a:srgbClr val="000000"/>
                </a:solidFill>
              </a:rPr>
              <a:t>Asian </a:t>
            </a:r>
            <a:r>
              <a:rPr lang="en" sz="2400">
                <a:solidFill>
                  <a:srgbClr val="000000"/>
                </a:solidFill>
              </a:rPr>
              <a:t>trade. 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some places you think the Europeans explored? </a:t>
            </a:r>
            <a:endParaRPr/>
          </a:p>
        </p:txBody>
      </p:sp>
      <p:pic>
        <p:nvPicPr>
          <p:cNvPr descr="Bitmoji Image"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325" y="2258900"/>
            <a:ext cx="2884600" cy="28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Portuguese route</a:t>
            </a:r>
            <a:endParaRPr/>
          </a:p>
        </p:txBody>
      </p:sp>
      <p:sp>
        <p:nvSpPr>
          <p:cNvPr id="418" name="Google Shape;418;p6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7650" y="532175"/>
            <a:ext cx="4586400" cy="45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Europeans Explore the Americas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Italians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English </a:t>
            </a:r>
            <a:endParaRPr/>
          </a:p>
        </p:txBody>
      </p:sp>
      <p:pic>
        <p:nvPicPr>
          <p:cNvPr descr="Bitmoji Image" id="425" name="Google Shape;42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775" y="2178650"/>
            <a:ext cx="2572275" cy="25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Who were the Italian Explorers? </a:t>
            </a:r>
            <a:endParaRPr u="sng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Italian Explorer: Christopher Columbus</a:t>
            </a:r>
            <a:endParaRPr/>
          </a:p>
        </p:txBody>
      </p:sp>
      <p:sp>
        <p:nvSpPr>
          <p:cNvPr id="436" name="Google Shape;436;p6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b="1" lang="en" sz="1600">
                <a:solidFill>
                  <a:srgbClr val="000000"/>
                </a:solidFill>
              </a:rPr>
              <a:t>Christopher Columbus </a:t>
            </a:r>
            <a:r>
              <a:rPr lang="en" sz="1600">
                <a:solidFill>
                  <a:srgbClr val="000000"/>
                </a:solidFill>
              </a:rPr>
              <a:t>was an explorer for </a:t>
            </a:r>
            <a:r>
              <a:rPr b="1" lang="en" sz="1600" u="sng">
                <a:solidFill>
                  <a:srgbClr val="000000"/>
                </a:solidFill>
              </a:rPr>
              <a:t>Spain.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He was looking for a </a:t>
            </a:r>
            <a:r>
              <a:rPr b="1" lang="en" sz="1600">
                <a:solidFill>
                  <a:srgbClr val="000000"/>
                </a:solidFill>
              </a:rPr>
              <a:t>trade route </a:t>
            </a:r>
            <a:r>
              <a:rPr lang="en" sz="1600">
                <a:solidFill>
                  <a:srgbClr val="000000"/>
                </a:solidFill>
              </a:rPr>
              <a:t>to </a:t>
            </a:r>
            <a:r>
              <a:rPr b="1" lang="en" sz="1600">
                <a:solidFill>
                  <a:srgbClr val="000000"/>
                </a:solidFill>
              </a:rPr>
              <a:t>Asia </a:t>
            </a:r>
            <a:r>
              <a:rPr lang="en" sz="1600">
                <a:solidFill>
                  <a:srgbClr val="000000"/>
                </a:solidFill>
              </a:rPr>
              <a:t>to the </a:t>
            </a:r>
            <a:r>
              <a:rPr b="1" lang="en" sz="1600" u="sng">
                <a:solidFill>
                  <a:srgbClr val="000000"/>
                </a:solidFill>
              </a:rPr>
              <a:t>West </a:t>
            </a:r>
            <a:r>
              <a:rPr lang="en" sz="1600">
                <a:solidFill>
                  <a:srgbClr val="000000"/>
                </a:solidFill>
              </a:rPr>
              <a:t>of </a:t>
            </a:r>
            <a:r>
              <a:rPr b="1" lang="en" sz="1600">
                <a:solidFill>
                  <a:srgbClr val="000000"/>
                </a:solidFill>
              </a:rPr>
              <a:t>Europe.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b="1" lang="en" sz="1600">
                <a:solidFill>
                  <a:srgbClr val="000000"/>
                </a:solidFill>
              </a:rPr>
              <a:t>Christopher Columbus </a:t>
            </a:r>
            <a:r>
              <a:rPr lang="en" sz="1600">
                <a:solidFill>
                  <a:srgbClr val="000000"/>
                </a:solidFill>
              </a:rPr>
              <a:t>was the first </a:t>
            </a:r>
            <a:r>
              <a:rPr b="1" lang="en" sz="1600">
                <a:solidFill>
                  <a:srgbClr val="000000"/>
                </a:solidFill>
              </a:rPr>
              <a:t>European </a:t>
            </a:r>
            <a:r>
              <a:rPr lang="en" sz="1600">
                <a:solidFill>
                  <a:srgbClr val="000000"/>
                </a:solidFill>
              </a:rPr>
              <a:t>to discover the </a:t>
            </a:r>
            <a:r>
              <a:rPr b="1" lang="en" sz="1600" u="sng">
                <a:solidFill>
                  <a:srgbClr val="000000"/>
                </a:solidFill>
              </a:rPr>
              <a:t>Americas</a:t>
            </a:r>
            <a:r>
              <a:rPr lang="en" sz="1600">
                <a:solidFill>
                  <a:srgbClr val="000000"/>
                </a:solidFill>
              </a:rPr>
              <a:t> and return to </a:t>
            </a:r>
            <a:r>
              <a:rPr b="1" lang="en" sz="1600">
                <a:solidFill>
                  <a:srgbClr val="000000"/>
                </a:solidFill>
              </a:rPr>
              <a:t>Europe </a:t>
            </a:r>
            <a:r>
              <a:rPr lang="en" sz="1600">
                <a:solidFill>
                  <a:srgbClr val="000000"/>
                </a:solidFill>
              </a:rPr>
              <a:t>to tell the story. 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b="1" lang="en" sz="1600">
                <a:solidFill>
                  <a:srgbClr val="000000"/>
                </a:solidFill>
              </a:rPr>
              <a:t>Christopher Columbus </a:t>
            </a:r>
            <a:r>
              <a:rPr lang="en" sz="1600">
                <a:solidFill>
                  <a:srgbClr val="000000"/>
                </a:solidFill>
              </a:rPr>
              <a:t>landed in </a:t>
            </a:r>
            <a:r>
              <a:rPr b="1" lang="en" sz="1600">
                <a:solidFill>
                  <a:srgbClr val="000000"/>
                </a:solidFill>
              </a:rPr>
              <a:t>Jamaica</a:t>
            </a:r>
            <a:r>
              <a:rPr b="1" lang="en" sz="1600">
                <a:solidFill>
                  <a:srgbClr val="000000"/>
                </a:solidFill>
              </a:rPr>
              <a:t> </a:t>
            </a:r>
            <a:r>
              <a:rPr lang="en" sz="1600">
                <a:solidFill>
                  <a:srgbClr val="000000"/>
                </a:solidFill>
              </a:rPr>
              <a:t>and thought it was </a:t>
            </a:r>
            <a:r>
              <a:rPr b="1" lang="en" sz="1600">
                <a:solidFill>
                  <a:srgbClr val="000000"/>
                </a:solidFill>
              </a:rPr>
              <a:t>Japan.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437" name="Google Shape;43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149" y="528375"/>
            <a:ext cx="1748847" cy="211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Christopher Columbus route</a:t>
            </a:r>
            <a:endParaRPr/>
          </a:p>
        </p:txBody>
      </p:sp>
      <p:sp>
        <p:nvSpPr>
          <p:cNvPr id="443" name="Google Shape;443;p6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Christopher Columbus route first voyage" id="444" name="Google Shape;44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3850"/>
            <a:ext cx="9143999" cy="32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Italian Explorer: Amerigo Vespucci</a:t>
            </a:r>
            <a:endParaRPr/>
          </a:p>
        </p:txBody>
      </p:sp>
      <p:sp>
        <p:nvSpPr>
          <p:cNvPr id="450" name="Google Shape;450;p67"/>
          <p:cNvSpPr txBox="1"/>
          <p:nvPr>
            <p:ph idx="1" type="body"/>
          </p:nvPr>
        </p:nvSpPr>
        <p:spPr>
          <a:xfrm>
            <a:off x="729450" y="2078875"/>
            <a:ext cx="7688700" cy="26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en" sz="1400">
                <a:solidFill>
                  <a:srgbClr val="000000"/>
                </a:solidFill>
              </a:rPr>
              <a:t>Amerigo Vespucci </a:t>
            </a:r>
            <a:r>
              <a:rPr lang="en" sz="1400">
                <a:solidFill>
                  <a:srgbClr val="000000"/>
                </a:solidFill>
              </a:rPr>
              <a:t>was an explorer for </a:t>
            </a:r>
            <a:r>
              <a:rPr b="1" lang="en" sz="1400" u="sng">
                <a:solidFill>
                  <a:srgbClr val="000000"/>
                </a:solidFill>
              </a:rPr>
              <a:t>Spain </a:t>
            </a:r>
            <a:r>
              <a:rPr lang="en" sz="1400">
                <a:solidFill>
                  <a:srgbClr val="000000"/>
                </a:solidFill>
              </a:rPr>
              <a:t>during the years of </a:t>
            </a:r>
            <a:r>
              <a:rPr b="1" lang="en" sz="1400">
                <a:solidFill>
                  <a:srgbClr val="000000"/>
                </a:solidFill>
              </a:rPr>
              <a:t>1499-1502</a:t>
            </a:r>
            <a:r>
              <a:rPr lang="en" sz="1400">
                <a:solidFill>
                  <a:srgbClr val="000000"/>
                </a:solidFill>
              </a:rPr>
              <a:t>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en" sz="1400">
                <a:solidFill>
                  <a:srgbClr val="000000"/>
                </a:solidFill>
              </a:rPr>
              <a:t>Amerigo Vespucci </a:t>
            </a:r>
            <a:r>
              <a:rPr lang="en" sz="1400">
                <a:solidFill>
                  <a:srgbClr val="000000"/>
                </a:solidFill>
              </a:rPr>
              <a:t>explored parts of </a:t>
            </a:r>
            <a:r>
              <a:rPr b="1" lang="en" sz="1400">
                <a:solidFill>
                  <a:srgbClr val="000000"/>
                </a:solidFill>
              </a:rPr>
              <a:t>South America</a:t>
            </a:r>
            <a:r>
              <a:rPr lang="en" sz="1400">
                <a:solidFill>
                  <a:srgbClr val="000000"/>
                </a:solidFill>
              </a:rPr>
              <a:t>.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While exploring, </a:t>
            </a:r>
            <a:r>
              <a:rPr b="1" lang="en" sz="1400">
                <a:solidFill>
                  <a:srgbClr val="000000"/>
                </a:solidFill>
              </a:rPr>
              <a:t>Amerigo Vespucci </a:t>
            </a:r>
            <a:r>
              <a:rPr lang="en" sz="1400">
                <a:solidFill>
                  <a:srgbClr val="000000"/>
                </a:solidFill>
              </a:rPr>
              <a:t>sent letters to a </a:t>
            </a:r>
            <a:r>
              <a:rPr b="1" lang="en" sz="1400">
                <a:solidFill>
                  <a:srgbClr val="000000"/>
                </a:solidFill>
              </a:rPr>
              <a:t>German cartographer </a:t>
            </a:r>
            <a:r>
              <a:rPr lang="en" sz="1400">
                <a:solidFill>
                  <a:srgbClr val="000000"/>
                </a:solidFill>
              </a:rPr>
              <a:t>(map maker), about his findings. 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The </a:t>
            </a:r>
            <a:r>
              <a:rPr b="1" lang="en" sz="1400">
                <a:solidFill>
                  <a:srgbClr val="000000"/>
                </a:solidFill>
              </a:rPr>
              <a:t>German cartographer </a:t>
            </a:r>
            <a:r>
              <a:rPr lang="en" sz="1400">
                <a:solidFill>
                  <a:srgbClr val="000000"/>
                </a:solidFill>
              </a:rPr>
              <a:t>named these lands after </a:t>
            </a:r>
            <a:r>
              <a:rPr b="1" lang="en" sz="1400">
                <a:solidFill>
                  <a:srgbClr val="000000"/>
                </a:solidFill>
              </a:rPr>
              <a:t>Amerigo Vespucci</a:t>
            </a:r>
            <a:r>
              <a:rPr lang="en" sz="1400">
                <a:solidFill>
                  <a:srgbClr val="000000"/>
                </a:solidFill>
              </a:rPr>
              <a:t>, and they stuck. He called these new lands the </a:t>
            </a:r>
            <a:r>
              <a:rPr b="1" lang="en" sz="1400" u="sng">
                <a:solidFill>
                  <a:srgbClr val="000000"/>
                </a:solidFill>
              </a:rPr>
              <a:t>Americas. </a:t>
            </a:r>
            <a:endParaRPr b="1" sz="1400"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Amerigo Vespucci route</a:t>
            </a:r>
            <a:endParaRPr/>
          </a:p>
        </p:txBody>
      </p:sp>
      <p:sp>
        <p:nvSpPr>
          <p:cNvPr id="456" name="Google Shape;456;p6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amerigo vespucci route" id="457" name="Google Shape;45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0400"/>
            <a:ext cx="9144000" cy="32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9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Who discovered the United States and Canada? </a:t>
            </a:r>
            <a:endParaRPr u="sng"/>
          </a:p>
        </p:txBody>
      </p:sp>
      <p:pic>
        <p:nvPicPr>
          <p:cNvPr descr="Bitmoji Image" id="463" name="Google Shape;46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750" y="2757150"/>
            <a:ext cx="2386350" cy="23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 American Explorer: Henry Hudson</a:t>
            </a:r>
            <a:endParaRPr/>
          </a:p>
        </p:txBody>
      </p:sp>
      <p:sp>
        <p:nvSpPr>
          <p:cNvPr id="469" name="Google Shape;469;p70"/>
          <p:cNvSpPr txBox="1"/>
          <p:nvPr>
            <p:ph idx="1" type="body"/>
          </p:nvPr>
        </p:nvSpPr>
        <p:spPr>
          <a:xfrm>
            <a:off x="729450" y="2078875"/>
            <a:ext cx="7688700" cy="27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en" sz="1400">
                <a:solidFill>
                  <a:srgbClr val="000000"/>
                </a:solidFill>
              </a:rPr>
              <a:t>Henry Hudson </a:t>
            </a:r>
            <a:r>
              <a:rPr lang="en" sz="1400">
                <a:solidFill>
                  <a:srgbClr val="000000"/>
                </a:solidFill>
              </a:rPr>
              <a:t>was an </a:t>
            </a:r>
            <a:r>
              <a:rPr b="1" lang="en" sz="1400" u="sng">
                <a:solidFill>
                  <a:srgbClr val="000000"/>
                </a:solidFill>
              </a:rPr>
              <a:t>English </a:t>
            </a:r>
            <a:r>
              <a:rPr lang="en" sz="1400">
                <a:solidFill>
                  <a:srgbClr val="000000"/>
                </a:solidFill>
              </a:rPr>
              <a:t>explorer who explored the </a:t>
            </a:r>
            <a:r>
              <a:rPr b="1" lang="en" sz="1400">
                <a:solidFill>
                  <a:srgbClr val="000000"/>
                </a:solidFill>
              </a:rPr>
              <a:t>Arctic Ocean,</a:t>
            </a:r>
            <a:r>
              <a:rPr b="1" lang="en" sz="1400" u="sng">
                <a:solidFill>
                  <a:srgbClr val="000000"/>
                </a:solidFill>
              </a:rPr>
              <a:t> New York</a:t>
            </a:r>
            <a:r>
              <a:rPr b="1" lang="en" sz="1400">
                <a:solidFill>
                  <a:srgbClr val="000000"/>
                </a:solidFill>
              </a:rPr>
              <a:t>, the Hudson River, and Hudson Bay. </a:t>
            </a:r>
            <a:endParaRPr b="1"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While </a:t>
            </a:r>
            <a:r>
              <a:rPr b="1" lang="en" sz="1400">
                <a:solidFill>
                  <a:srgbClr val="000000"/>
                </a:solidFill>
              </a:rPr>
              <a:t>Henry Hudson </a:t>
            </a:r>
            <a:r>
              <a:rPr lang="en" sz="1400">
                <a:solidFill>
                  <a:srgbClr val="000000"/>
                </a:solidFill>
              </a:rPr>
              <a:t>was on his voyage, he came across a lot of </a:t>
            </a:r>
            <a:r>
              <a:rPr b="1" lang="en" sz="1400" u="sng">
                <a:solidFill>
                  <a:srgbClr val="000000"/>
                </a:solidFill>
              </a:rPr>
              <a:t>ice</a:t>
            </a:r>
            <a:r>
              <a:rPr lang="en" sz="1400">
                <a:solidFill>
                  <a:srgbClr val="000000"/>
                </a:solidFill>
              </a:rPr>
              <a:t> that caused his voyage to </a:t>
            </a:r>
            <a:r>
              <a:rPr b="1" lang="en" sz="1400">
                <a:solidFill>
                  <a:srgbClr val="000000"/>
                </a:solidFill>
              </a:rPr>
              <a:t>stop</a:t>
            </a:r>
            <a:r>
              <a:rPr lang="en" sz="1400">
                <a:solidFill>
                  <a:srgbClr val="000000"/>
                </a:solidFill>
              </a:rPr>
              <a:t>.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en" sz="1400">
                <a:solidFill>
                  <a:srgbClr val="000000"/>
                </a:solidFill>
              </a:rPr>
              <a:t>Henry Hudson’s crew </a:t>
            </a:r>
            <a:r>
              <a:rPr lang="en" sz="1400">
                <a:solidFill>
                  <a:srgbClr val="000000"/>
                </a:solidFill>
              </a:rPr>
              <a:t>rebelled against him and kicked him off the ship onto a </a:t>
            </a:r>
            <a:r>
              <a:rPr b="1" lang="en" sz="1400" u="sng">
                <a:solidFill>
                  <a:srgbClr val="000000"/>
                </a:solidFill>
              </a:rPr>
              <a:t>small </a:t>
            </a:r>
            <a:r>
              <a:rPr lang="en" sz="1400">
                <a:solidFill>
                  <a:srgbClr val="000000"/>
                </a:solidFill>
              </a:rPr>
              <a:t>boat.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After the rebellion from the crew, </a:t>
            </a:r>
            <a:r>
              <a:rPr b="1" lang="en" sz="1400">
                <a:solidFill>
                  <a:srgbClr val="000000"/>
                </a:solidFill>
              </a:rPr>
              <a:t>Henry Hudson </a:t>
            </a:r>
            <a:r>
              <a:rPr lang="en" sz="1400">
                <a:solidFill>
                  <a:srgbClr val="000000"/>
                </a:solidFill>
              </a:rPr>
              <a:t>was </a:t>
            </a:r>
            <a:r>
              <a:rPr b="1" lang="en" sz="1400" u="sng">
                <a:solidFill>
                  <a:srgbClr val="000000"/>
                </a:solidFill>
              </a:rPr>
              <a:t>never</a:t>
            </a:r>
            <a:r>
              <a:rPr lang="en" sz="1400">
                <a:solidFill>
                  <a:srgbClr val="000000"/>
                </a:solidFill>
              </a:rPr>
              <a:t> seen again. 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470" name="Google Shape;4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824" y="521902"/>
            <a:ext cx="1263175" cy="16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Henry Hudson route</a:t>
            </a:r>
            <a:endParaRPr/>
          </a:p>
        </p:txBody>
      </p:sp>
      <p:sp>
        <p:nvSpPr>
          <p:cNvPr id="476" name="Google Shape;476;p7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600" y="1853850"/>
            <a:ext cx="7439325" cy="32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25" y="1051324"/>
            <a:ext cx="8435149" cy="36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7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Watch a short biography video of English explorer Henry Hudson.&#10;Learn more about Henry Hudson: http://bit.ly/15rTkxA&#10;Watch more of Henry Hudson's videos: http://bit.ly/1dbKcOt&#10;Learn more about Famous Explorers: http://bit.ly/13xl6Lk&#10;Learn more about Fantastic Facial Hair: http://bit.ly/12zfKZC&#10;English explorer Henry Hudson made two unsuccessful sailing voyages in search of an ice-free passage to Asia. In 1609, he embarked on a third voyage funded by the Dutch East India Company that took him to the New World and the river that would be given his name." id="484" name="Google Shape;484;p72" title="Henry Hudson - Mini Biograph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3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What happened after these lands were discovered? </a:t>
            </a:r>
            <a:endParaRPr u="sng"/>
          </a:p>
        </p:txBody>
      </p:sp>
      <p:pic>
        <p:nvPicPr>
          <p:cNvPr descr="what happened" id="490" name="Google Shape;4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625" y="2879950"/>
            <a:ext cx="2263550" cy="22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Conquering Begins</a:t>
            </a:r>
            <a:endParaRPr/>
          </a:p>
        </p:txBody>
      </p:sp>
      <p:sp>
        <p:nvSpPr>
          <p:cNvPr id="496" name="Google Shape;496;p7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After these new lands were being discovered that were </a:t>
            </a:r>
            <a:r>
              <a:rPr b="1" lang="en" sz="2000">
                <a:solidFill>
                  <a:srgbClr val="000000"/>
                </a:solidFill>
              </a:rPr>
              <a:t>full </a:t>
            </a:r>
            <a:r>
              <a:rPr lang="en" sz="2000">
                <a:solidFill>
                  <a:srgbClr val="000000"/>
                </a:solidFill>
              </a:rPr>
              <a:t>of </a:t>
            </a:r>
            <a:r>
              <a:rPr b="1" lang="en" sz="2000" u="sng">
                <a:solidFill>
                  <a:srgbClr val="000000"/>
                </a:solidFill>
              </a:rPr>
              <a:t>natural resources</a:t>
            </a:r>
            <a:r>
              <a:rPr lang="en" sz="2000">
                <a:solidFill>
                  <a:srgbClr val="000000"/>
                </a:solidFill>
              </a:rPr>
              <a:t>, more </a:t>
            </a:r>
            <a:r>
              <a:rPr b="1" lang="en" sz="2000">
                <a:solidFill>
                  <a:srgbClr val="000000"/>
                </a:solidFill>
              </a:rPr>
              <a:t>Europeans </a:t>
            </a:r>
            <a:r>
              <a:rPr lang="en" sz="2000">
                <a:solidFill>
                  <a:srgbClr val="000000"/>
                </a:solidFill>
              </a:rPr>
              <a:t>to control get these new </a:t>
            </a:r>
            <a:r>
              <a:rPr b="1" lang="en" sz="2000" u="sng">
                <a:solidFill>
                  <a:srgbClr val="000000"/>
                </a:solidFill>
              </a:rPr>
              <a:t>lands.</a:t>
            </a:r>
            <a:endParaRPr b="1" sz="2000" u="sng">
              <a:solidFill>
                <a:srgbClr val="000000"/>
              </a:solidFill>
            </a:endParaRPr>
          </a:p>
        </p:txBody>
      </p:sp>
      <p:pic>
        <p:nvPicPr>
          <p:cNvPr descr="Image result for europeans taking over america" id="497" name="Google Shape;49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450" y="3234025"/>
            <a:ext cx="27051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5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Who started conquering the Americas? </a:t>
            </a:r>
            <a:endParaRPr u="sng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</a:t>
            </a:r>
            <a:r>
              <a:rPr lang="en"/>
              <a:t>Conqueror</a:t>
            </a:r>
            <a:r>
              <a:rPr lang="en"/>
              <a:t>: Ponce de Leon</a:t>
            </a:r>
            <a:endParaRPr/>
          </a:p>
        </p:txBody>
      </p:sp>
      <p:sp>
        <p:nvSpPr>
          <p:cNvPr id="508" name="Google Shape;508;p7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sz="1800">
                <a:solidFill>
                  <a:srgbClr val="000000"/>
                </a:solidFill>
              </a:rPr>
              <a:t>Ponce de Leon </a:t>
            </a:r>
            <a:r>
              <a:rPr lang="en" sz="1800">
                <a:solidFill>
                  <a:srgbClr val="000000"/>
                </a:solidFill>
              </a:rPr>
              <a:t>was a </a:t>
            </a:r>
            <a:r>
              <a:rPr b="1" lang="en" sz="1800" u="sng">
                <a:solidFill>
                  <a:srgbClr val="000000"/>
                </a:solidFill>
              </a:rPr>
              <a:t>Spanish </a:t>
            </a:r>
            <a:r>
              <a:rPr b="1" lang="en" sz="1800">
                <a:solidFill>
                  <a:srgbClr val="000000"/>
                </a:solidFill>
              </a:rPr>
              <a:t>Conquistador. 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sz="1800">
                <a:solidFill>
                  <a:srgbClr val="000000"/>
                </a:solidFill>
              </a:rPr>
              <a:t>Ponce de Leon </a:t>
            </a:r>
            <a:r>
              <a:rPr lang="en" sz="1800">
                <a:solidFill>
                  <a:srgbClr val="000000"/>
                </a:solidFill>
              </a:rPr>
              <a:t>landed in </a:t>
            </a:r>
            <a:r>
              <a:rPr b="1" lang="en" sz="1800" u="sng">
                <a:solidFill>
                  <a:srgbClr val="000000"/>
                </a:solidFill>
              </a:rPr>
              <a:t>Florida </a:t>
            </a:r>
            <a:r>
              <a:rPr lang="en" sz="1800">
                <a:solidFill>
                  <a:srgbClr val="000000"/>
                </a:solidFill>
              </a:rPr>
              <a:t>in </a:t>
            </a:r>
            <a:r>
              <a:rPr b="1" lang="en" sz="1800">
                <a:solidFill>
                  <a:srgbClr val="000000"/>
                </a:solidFill>
              </a:rPr>
              <a:t>1513. 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" sz="1800">
                <a:solidFill>
                  <a:srgbClr val="000000"/>
                </a:solidFill>
              </a:rPr>
              <a:t>Ponce de Leon </a:t>
            </a:r>
            <a:r>
              <a:rPr lang="en" sz="1800">
                <a:solidFill>
                  <a:srgbClr val="000000"/>
                </a:solidFill>
              </a:rPr>
              <a:t>was searching for </a:t>
            </a:r>
            <a:r>
              <a:rPr b="1" lang="en" sz="1800">
                <a:solidFill>
                  <a:srgbClr val="000000"/>
                </a:solidFill>
              </a:rPr>
              <a:t>gold </a:t>
            </a:r>
            <a:r>
              <a:rPr lang="en" sz="1800">
                <a:solidFill>
                  <a:srgbClr val="000000"/>
                </a:solidFill>
              </a:rPr>
              <a:t>and the </a:t>
            </a:r>
            <a:r>
              <a:rPr b="1" lang="en" sz="1800" u="sng">
                <a:solidFill>
                  <a:srgbClr val="000000"/>
                </a:solidFill>
              </a:rPr>
              <a:t>Fountain </a:t>
            </a:r>
            <a:r>
              <a:rPr b="1" lang="en" sz="1800">
                <a:solidFill>
                  <a:srgbClr val="000000"/>
                </a:solidFill>
              </a:rPr>
              <a:t>of Youth. </a:t>
            </a:r>
            <a:endParaRPr b="1" sz="1800">
              <a:solidFill>
                <a:srgbClr val="000000"/>
              </a:solidFill>
            </a:endParaRPr>
          </a:p>
        </p:txBody>
      </p:sp>
      <p:pic>
        <p:nvPicPr>
          <p:cNvPr id="509" name="Google Shape;50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8986" y="538225"/>
            <a:ext cx="1565015" cy="203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Ponce de Leon’s route</a:t>
            </a:r>
            <a:endParaRPr/>
          </a:p>
        </p:txBody>
      </p:sp>
      <p:sp>
        <p:nvSpPr>
          <p:cNvPr id="515" name="Google Shape;515;p7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ponce de leon route" id="516" name="Google Shape;51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500" y="1986750"/>
            <a:ext cx="6644600" cy="315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Conqueror: Hernando Cortes</a:t>
            </a:r>
            <a:endParaRPr/>
          </a:p>
        </p:txBody>
      </p:sp>
      <p:sp>
        <p:nvSpPr>
          <p:cNvPr id="522" name="Google Shape;522;p7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b="1" lang="en" sz="2000">
                <a:solidFill>
                  <a:srgbClr val="000000"/>
                </a:solidFill>
              </a:rPr>
              <a:t>Hernando Cortes </a:t>
            </a:r>
            <a:r>
              <a:rPr lang="en" sz="2000">
                <a:solidFill>
                  <a:srgbClr val="000000"/>
                </a:solidFill>
              </a:rPr>
              <a:t>was a </a:t>
            </a:r>
            <a:r>
              <a:rPr b="1" lang="en" sz="2000" u="sng">
                <a:solidFill>
                  <a:srgbClr val="000000"/>
                </a:solidFill>
              </a:rPr>
              <a:t>Spanish </a:t>
            </a:r>
            <a:r>
              <a:rPr b="1" lang="en" sz="2000">
                <a:solidFill>
                  <a:srgbClr val="000000"/>
                </a:solidFill>
              </a:rPr>
              <a:t>Conquistador. </a:t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b="1" lang="en" sz="2000">
                <a:solidFill>
                  <a:srgbClr val="000000"/>
                </a:solidFill>
              </a:rPr>
              <a:t>Hernando Cortes </a:t>
            </a:r>
            <a:r>
              <a:rPr lang="en" sz="2000">
                <a:solidFill>
                  <a:srgbClr val="000000"/>
                </a:solidFill>
              </a:rPr>
              <a:t>landed in </a:t>
            </a:r>
            <a:r>
              <a:rPr b="1" lang="en" sz="2000" u="sng">
                <a:solidFill>
                  <a:srgbClr val="000000"/>
                </a:solidFill>
              </a:rPr>
              <a:t>Mexico</a:t>
            </a:r>
            <a:r>
              <a:rPr lang="en" sz="2000">
                <a:solidFill>
                  <a:srgbClr val="000000"/>
                </a:solidFill>
              </a:rPr>
              <a:t> in </a:t>
            </a:r>
            <a:r>
              <a:rPr b="1" lang="en" sz="2000">
                <a:solidFill>
                  <a:srgbClr val="000000"/>
                </a:solidFill>
              </a:rPr>
              <a:t>1519.</a:t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000">
                <a:solidFill>
                  <a:srgbClr val="000000"/>
                </a:solidFill>
              </a:rPr>
              <a:t>Hernando Cortes </a:t>
            </a:r>
            <a:r>
              <a:rPr lang="en" sz="2000">
                <a:solidFill>
                  <a:srgbClr val="000000"/>
                </a:solidFill>
              </a:rPr>
              <a:t>conquered the </a:t>
            </a:r>
            <a:r>
              <a:rPr b="1" lang="en" sz="2000" u="sng">
                <a:solidFill>
                  <a:srgbClr val="000000"/>
                </a:solidFill>
              </a:rPr>
              <a:t>Aztecs</a:t>
            </a:r>
            <a:r>
              <a:rPr lang="en" sz="2000">
                <a:solidFill>
                  <a:srgbClr val="000000"/>
                </a:solidFill>
              </a:rPr>
              <a:t> and took their </a:t>
            </a:r>
            <a:r>
              <a:rPr b="1" lang="en" sz="2000">
                <a:solidFill>
                  <a:srgbClr val="000000"/>
                </a:solidFill>
              </a:rPr>
              <a:t>land.</a:t>
            </a:r>
            <a:r>
              <a:rPr b="1" lang="en" sz="2000"/>
              <a:t> </a:t>
            </a:r>
            <a:endParaRPr b="1" sz="2000"/>
          </a:p>
        </p:txBody>
      </p:sp>
      <p:pic>
        <p:nvPicPr>
          <p:cNvPr id="523" name="Google Shape;52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0050" y="505100"/>
            <a:ext cx="1963951" cy="247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7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Hernando Cortes route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530" name="Google Shape;53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925" y="474800"/>
            <a:ext cx="6128075" cy="44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Hernando </a:t>
            </a:r>
            <a:r>
              <a:rPr lang="en"/>
              <a:t>Cortés</a:t>
            </a:r>
            <a:r>
              <a:rPr lang="en"/>
              <a:t> and the Aztecs</a:t>
            </a:r>
            <a:endParaRPr/>
          </a:p>
        </p:txBody>
      </p:sp>
      <p:sp>
        <p:nvSpPr>
          <p:cNvPr id="536" name="Google Shape;536;p8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hernando cortes and aztecs" id="537" name="Google Shape;53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725" y="2884875"/>
            <a:ext cx="3934275" cy="220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ernando cortes and aztecs" id="538" name="Google Shape;53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875" y="2002950"/>
            <a:ext cx="4150125" cy="2337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ernando cortes and aztecs" id="539" name="Google Shape;539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2800" y="551551"/>
            <a:ext cx="2238100" cy="2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Hernando </a:t>
            </a:r>
            <a:r>
              <a:rPr lang="en"/>
              <a:t>Cortés</a:t>
            </a:r>
            <a:r>
              <a:rPr lang="en"/>
              <a:t> and the Aztecs</a:t>
            </a:r>
            <a:endParaRPr/>
          </a:p>
        </p:txBody>
      </p:sp>
      <p:sp>
        <p:nvSpPr>
          <p:cNvPr id="545" name="Google Shape;545;p8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https://www.youtube.com/watch?v=1P_euomdHOU</a:t>
            </a:r>
            <a:endParaRPr sz="1800"/>
          </a:p>
        </p:txBody>
      </p:sp>
      <p:pic>
        <p:nvPicPr>
          <p:cNvPr id="546" name="Google Shape;54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0802" y="2194474"/>
            <a:ext cx="2108549" cy="266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716" y="47713"/>
            <a:ext cx="7590572" cy="504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caused Europeans to want to travel to other countries? </a:t>
            </a:r>
            <a:endParaRPr sz="1900"/>
          </a:p>
        </p:txBody>
      </p:sp>
      <p:sp>
        <p:nvSpPr>
          <p:cNvPr id="133" name="Google Shape;133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desire for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trade</a:t>
            </a:r>
            <a:endParaRPr sz="18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Renaissance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a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rebirth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Europe, caused new ways of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thinking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Powerful kings &amp;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queens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also known as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monarchs</a:t>
            </a:r>
            <a:endParaRPr sz="18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rulers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pushed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 Europeans to </a:t>
            </a:r>
            <a:r>
              <a:rPr lang="en" sz="18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explore and colonize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new lands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 why? 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wanted the 3 G’s</a:t>
            </a:r>
            <a:endParaRPr/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 u="sng">
                <a:solidFill>
                  <a:srgbClr val="000000"/>
                </a:solidFill>
              </a:rPr>
              <a:t>Gold</a:t>
            </a:r>
            <a:r>
              <a:rPr lang="en" sz="1800">
                <a:solidFill>
                  <a:srgbClr val="000000"/>
                </a:solidFill>
              </a:rPr>
              <a:t>-Europeans wanted to </a:t>
            </a:r>
            <a:r>
              <a:rPr lang="en" sz="1800" u="sng">
                <a:solidFill>
                  <a:srgbClr val="000000"/>
                </a:solidFill>
              </a:rPr>
              <a:t>gain </a:t>
            </a:r>
            <a:r>
              <a:rPr lang="en" sz="1800">
                <a:solidFill>
                  <a:srgbClr val="000000"/>
                </a:solidFill>
              </a:rPr>
              <a:t>access to the spice,</a:t>
            </a:r>
            <a:r>
              <a:rPr lang="en" sz="1800">
                <a:solidFill>
                  <a:srgbClr val="000000"/>
                </a:solidFill>
              </a:rPr>
              <a:t> silk, and sugar </a:t>
            </a:r>
            <a:r>
              <a:rPr lang="en" sz="1800" u="sng">
                <a:solidFill>
                  <a:srgbClr val="000000"/>
                </a:solidFill>
              </a:rPr>
              <a:t>trade</a:t>
            </a:r>
            <a:r>
              <a:rPr lang="en" sz="1800">
                <a:solidFill>
                  <a:srgbClr val="000000"/>
                </a:solidFill>
              </a:rPr>
              <a:t>. They wanted to find new sources of </a:t>
            </a:r>
            <a:r>
              <a:rPr lang="en" sz="1800" u="sng">
                <a:solidFill>
                  <a:srgbClr val="000000"/>
                </a:solidFill>
              </a:rPr>
              <a:t>gold and silver</a:t>
            </a:r>
            <a:r>
              <a:rPr lang="en" sz="1800">
                <a:solidFill>
                  <a:srgbClr val="000000"/>
                </a:solidFill>
              </a:rPr>
              <a:t> so they could be </a:t>
            </a:r>
            <a:r>
              <a:rPr lang="en" sz="1800" u="sng">
                <a:solidFill>
                  <a:srgbClr val="000000"/>
                </a:solidFill>
              </a:rPr>
              <a:t>wealthy.</a:t>
            </a:r>
            <a:r>
              <a:rPr lang="en" sz="1800">
                <a:solidFill>
                  <a:srgbClr val="000000"/>
                </a:solidFill>
              </a:rPr>
              <a:t>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 u="sng">
                <a:solidFill>
                  <a:srgbClr val="000000"/>
                </a:solidFill>
              </a:rPr>
              <a:t>God</a:t>
            </a:r>
            <a:r>
              <a:rPr lang="en" sz="1800">
                <a:solidFill>
                  <a:srgbClr val="000000"/>
                </a:solidFill>
              </a:rPr>
              <a:t>-they wanted to </a:t>
            </a:r>
            <a:r>
              <a:rPr lang="en" sz="1800" u="sng">
                <a:solidFill>
                  <a:srgbClr val="000000"/>
                </a:solidFill>
              </a:rPr>
              <a:t>convert</a:t>
            </a:r>
            <a:r>
              <a:rPr lang="en" sz="1800">
                <a:solidFill>
                  <a:srgbClr val="000000"/>
                </a:solidFill>
              </a:rPr>
              <a:t> people to </a:t>
            </a:r>
            <a:r>
              <a:rPr lang="en" sz="1800" u="sng">
                <a:solidFill>
                  <a:srgbClr val="000000"/>
                </a:solidFill>
              </a:rPr>
              <a:t>Christianity</a:t>
            </a:r>
            <a:r>
              <a:rPr lang="en" sz="1800">
                <a:solidFill>
                  <a:srgbClr val="000000"/>
                </a:solidFill>
              </a:rPr>
              <a:t> and </a:t>
            </a:r>
            <a:r>
              <a:rPr lang="en" sz="1800" u="sng">
                <a:solidFill>
                  <a:srgbClr val="000000"/>
                </a:solidFill>
              </a:rPr>
              <a:t>spread</a:t>
            </a:r>
            <a:r>
              <a:rPr lang="en" sz="1800">
                <a:solidFill>
                  <a:srgbClr val="000000"/>
                </a:solidFill>
              </a:rPr>
              <a:t> their religion.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1800" u="sng">
                <a:solidFill>
                  <a:srgbClr val="000000"/>
                </a:solidFill>
              </a:rPr>
              <a:t>Glory</a:t>
            </a:r>
            <a:r>
              <a:rPr lang="en" sz="1800">
                <a:solidFill>
                  <a:srgbClr val="000000"/>
                </a:solidFill>
              </a:rPr>
              <a:t>-desire to </a:t>
            </a:r>
            <a:r>
              <a:rPr lang="en" sz="1800" u="sng">
                <a:solidFill>
                  <a:srgbClr val="000000"/>
                </a:solidFill>
              </a:rPr>
              <a:t>learn</a:t>
            </a:r>
            <a:r>
              <a:rPr lang="en" sz="1800">
                <a:solidFill>
                  <a:srgbClr val="000000"/>
                </a:solidFill>
              </a:rPr>
              <a:t> about the world and gain </a:t>
            </a:r>
            <a:r>
              <a:rPr lang="en" sz="1800" u="sng">
                <a:solidFill>
                  <a:srgbClr val="000000"/>
                </a:solidFill>
              </a:rPr>
              <a:t>adventure, fortune and fame.</a:t>
            </a:r>
            <a:endParaRPr sz="1800" u="sng">
              <a:solidFill>
                <a:srgbClr val="000000"/>
              </a:solidFill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5050" y="522250"/>
            <a:ext cx="1474800" cy="12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844" y="522250"/>
            <a:ext cx="1634383" cy="12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5">
            <a:alphaModFix/>
          </a:blip>
          <a:srcRect b="0" l="1516" r="0" t="0"/>
          <a:stretch/>
        </p:blipFill>
        <p:spPr>
          <a:xfrm>
            <a:off x="7784225" y="522250"/>
            <a:ext cx="1169599" cy="158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