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Amatic SC"/>
      <p:regular r:id="rId27"/>
      <p:bold r:id="rId28"/>
    </p:embeddedFont>
    <p:embeddedFont>
      <p:font typeface="Source Code Pr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A3C091F-27D4-4969-83DD-E45C6995AEAD}">
  <a:tblStyle styleId="{EA3C091F-27D4-4969-83DD-E45C6995AE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AmaticSC-bold.fntdata"/><Relationship Id="rId27" Type="http://schemas.openxmlformats.org/officeDocument/2006/relationships/font" Target="fonts/AmaticSC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SourceCodePr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SourceCodePro-italic.fntdata"/><Relationship Id="rId30" Type="http://schemas.openxmlformats.org/officeDocument/2006/relationships/font" Target="fonts/SourceCodePro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SourceCodePr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57bdf5878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57bdf5878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57bdf5878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57bdf5878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57bdf5878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57bdf5878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57bdf5878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57bdf5878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57bdf5878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57bdf5878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57bdf5878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57bdf5878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57bdf5878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57bdf5878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57bdf5878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57bdf5878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57bdf5878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57bdf5878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57bdf5878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57bdf5878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57bdf5878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57bdf587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57bdf5878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757bdf5878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57bdf5878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57bdf587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57bdf5878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57bdf5878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57bdf5878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57bdf5878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57bdf5878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57bdf5878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57bdf5878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57bdf5878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57bdf5878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57bdf5878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57bdf5878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57bdf5878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Relationship Id="rId4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Relationship Id="rId4" Type="http://schemas.openxmlformats.org/officeDocument/2006/relationships/image" Target="../media/image22.png"/><Relationship Id="rId5" Type="http://schemas.openxmlformats.org/officeDocument/2006/relationships/image" Target="../media/image14.jpg"/><Relationship Id="rId6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HQPA5oNpfM4&amp;t=62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Columbian Exchange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Studies 7</a:t>
            </a:r>
            <a:endParaRPr/>
          </a:p>
        </p:txBody>
      </p:sp>
      <p:pic>
        <p:nvPicPr>
          <p:cNvPr descr="Bitmoji Image"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775" y="2460900"/>
            <a:ext cx="2316800" cy="231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the Americas to Europe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20" name="Google Shape;120;p22"/>
          <p:cNvGraphicFramePr/>
          <p:nvPr/>
        </p:nvGraphicFramePr>
        <p:xfrm>
          <a:off x="406125" y="1150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{EA3C091F-27D4-4969-83DD-E45C6995AEAD}</a:tableStyleId>
              </a:tblPr>
              <a:tblGrid>
                <a:gridCol w="2106550"/>
                <a:gridCol w="2106550"/>
                <a:gridCol w="2106550"/>
                <a:gridCol w="2106550"/>
              </a:tblGrid>
              <a:tr h="854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sng"/>
                        <a:t>Squash</a:t>
                      </a:r>
                      <a:endParaRPr sz="1800" u="sng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Pumpkin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Cassava, Yuca</a:t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(Woody shrub)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Maize (corn) 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854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Turkey 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Pineapple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Vanilla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Avocado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854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Cocoa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sng"/>
                        <a:t>Tomato</a:t>
                      </a:r>
                      <a:endParaRPr sz="1800" u="sng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Sweet Potato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Tobacco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854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Peanut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Peppers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Quinoa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Potato</a:t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+</a:t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Syphilis</a:t>
                      </a:r>
                      <a:r>
                        <a:rPr lang="en" sz="1800"/>
                        <a:t> </a:t>
                      </a:r>
                      <a:endParaRPr sz="1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5575" y="136475"/>
            <a:ext cx="882999" cy="9573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22"/>
          <p:cNvCxnSpPr/>
          <p:nvPr/>
        </p:nvCxnSpPr>
        <p:spPr>
          <a:xfrm flipH="1" rot="10800000">
            <a:off x="6161728" y="607073"/>
            <a:ext cx="717300" cy="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9025" y="132450"/>
            <a:ext cx="1531600" cy="95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Europe to the Americas</a:t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30" name="Google Shape;130;p23"/>
          <p:cNvGraphicFramePr/>
          <p:nvPr/>
        </p:nvGraphicFramePr>
        <p:xfrm>
          <a:off x="311700" y="1093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{EA3C091F-27D4-4969-83DD-E45C6995AEAD}</a:tableStyleId>
              </a:tblPr>
              <a:tblGrid>
                <a:gridCol w="2130150"/>
                <a:gridCol w="2130150"/>
                <a:gridCol w="2130150"/>
                <a:gridCol w="2130150"/>
              </a:tblGrid>
              <a:tr h="908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Olives</a:t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sng"/>
                        <a:t>Onions</a:t>
                      </a:r>
                      <a:endParaRPr sz="1800" u="sng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Turnip</a:t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Peach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Honeybee</a:t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Malaria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Measles </a:t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Smallpox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908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Grape</a:t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Citrus Fruits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Pear</a:t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Sheep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Sugar Cane</a:t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sng"/>
                        <a:t>Horse</a:t>
                      </a:r>
                      <a:endParaRPr sz="1800" u="sng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Guns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908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Cattle</a:t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Flu 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Typhus</a:t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Whooping Cough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Wheat</a:t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Coffee Beans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Rice</a:t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Oats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908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Diphtheria</a:t>
                      </a:r>
                      <a:r>
                        <a:rPr lang="en" sz="1800"/>
                        <a:t> </a:t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sng"/>
                        <a:t>Banana</a:t>
                      </a:r>
                      <a:endParaRPr sz="1800" u="sng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Pigs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Barely</a:t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6425" y="136500"/>
            <a:ext cx="1531600" cy="957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23"/>
          <p:cNvCxnSpPr/>
          <p:nvPr/>
        </p:nvCxnSpPr>
        <p:spPr>
          <a:xfrm flipH="1" rot="10800000">
            <a:off x="6534228" y="611123"/>
            <a:ext cx="717300" cy="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33" name="Google Shape;13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1375" y="136475"/>
            <a:ext cx="882999" cy="957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490250" y="526350"/>
            <a:ext cx="8328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were the impacts of the “Columbian Exchange” on the Americas?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America gets Horses</a:t>
            </a:r>
            <a:endParaRPr/>
          </a:p>
        </p:txBody>
      </p:sp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000000"/>
                </a:solidFill>
              </a:rPr>
              <a:t>Horses</a:t>
            </a:r>
            <a:r>
              <a:rPr lang="en">
                <a:solidFill>
                  <a:srgbClr val="000000"/>
                </a:solidFill>
              </a:rPr>
              <a:t> gave </a:t>
            </a:r>
            <a:r>
              <a:rPr lang="en" u="sng">
                <a:solidFill>
                  <a:srgbClr val="000000"/>
                </a:solidFill>
              </a:rPr>
              <a:t>Europeans</a:t>
            </a:r>
            <a:r>
              <a:rPr lang="en">
                <a:solidFill>
                  <a:srgbClr val="000000"/>
                </a:solidFill>
              </a:rPr>
              <a:t> superior technology over the </a:t>
            </a:r>
            <a:r>
              <a:rPr b="1" lang="en">
                <a:solidFill>
                  <a:srgbClr val="000000"/>
                </a:solidFill>
              </a:rPr>
              <a:t>Native Americans. </a:t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000000"/>
                </a:solidFill>
              </a:rPr>
              <a:t>Horses</a:t>
            </a:r>
            <a:r>
              <a:rPr lang="en">
                <a:solidFill>
                  <a:srgbClr val="000000"/>
                </a:solidFill>
              </a:rPr>
              <a:t> were like the modern-day </a:t>
            </a:r>
            <a:r>
              <a:rPr b="1" lang="en">
                <a:solidFill>
                  <a:srgbClr val="000000"/>
                </a:solidFill>
              </a:rPr>
              <a:t>tanks</a:t>
            </a:r>
            <a:r>
              <a:rPr lang="en">
                <a:solidFill>
                  <a:srgbClr val="000000"/>
                </a:solidFill>
              </a:rPr>
              <a:t>, they were a huge advantage in </a:t>
            </a:r>
            <a:r>
              <a:rPr lang="en" u="sng">
                <a:solidFill>
                  <a:srgbClr val="000000"/>
                </a:solidFill>
              </a:rPr>
              <a:t>warfare</a:t>
            </a:r>
            <a:r>
              <a:rPr lang="en">
                <a:solidFill>
                  <a:srgbClr val="000000"/>
                </a:solidFill>
              </a:rPr>
              <a:t>.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000000"/>
                </a:solidFill>
              </a:rPr>
              <a:t>Wild horses</a:t>
            </a:r>
            <a:r>
              <a:rPr lang="en">
                <a:solidFill>
                  <a:srgbClr val="000000"/>
                </a:solidFill>
              </a:rPr>
              <a:t> make their way to the </a:t>
            </a:r>
            <a:r>
              <a:rPr b="1" lang="en">
                <a:solidFill>
                  <a:srgbClr val="000000"/>
                </a:solidFill>
              </a:rPr>
              <a:t>Great Plains</a:t>
            </a:r>
            <a:r>
              <a:rPr lang="en">
                <a:solidFill>
                  <a:srgbClr val="000000"/>
                </a:solidFill>
              </a:rPr>
              <a:t>, and the </a:t>
            </a:r>
            <a:r>
              <a:rPr b="1" lang="en">
                <a:solidFill>
                  <a:srgbClr val="000000"/>
                </a:solidFill>
              </a:rPr>
              <a:t>Native Americans</a:t>
            </a:r>
            <a:r>
              <a:rPr lang="en">
                <a:solidFill>
                  <a:srgbClr val="000000"/>
                </a:solidFill>
              </a:rPr>
              <a:t> tame them and use them for </a:t>
            </a:r>
            <a:r>
              <a:rPr b="1" lang="en">
                <a:solidFill>
                  <a:srgbClr val="000000"/>
                </a:solidFill>
              </a:rPr>
              <a:t>hunting</a:t>
            </a:r>
            <a:r>
              <a:rPr lang="en">
                <a:solidFill>
                  <a:srgbClr val="000000"/>
                </a:solidFill>
              </a:rPr>
              <a:t>.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2700" y="190063"/>
            <a:ext cx="2395899" cy="100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Animals get Domesticated</a:t>
            </a:r>
            <a:endParaRPr/>
          </a:p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11700" y="1228675"/>
            <a:ext cx="8520600" cy="3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b="1" lang="en" sz="1700">
                <a:solidFill>
                  <a:srgbClr val="000000"/>
                </a:solidFill>
              </a:rPr>
              <a:t>Domesticated animals</a:t>
            </a:r>
            <a:r>
              <a:rPr lang="en" sz="1700">
                <a:solidFill>
                  <a:srgbClr val="000000"/>
                </a:solidFill>
              </a:rPr>
              <a:t> like </a:t>
            </a:r>
            <a:r>
              <a:rPr lang="en" sz="1700" u="sng">
                <a:solidFill>
                  <a:srgbClr val="000000"/>
                </a:solidFill>
              </a:rPr>
              <a:t>pigs</a:t>
            </a:r>
            <a:r>
              <a:rPr lang="en" sz="1700">
                <a:solidFill>
                  <a:srgbClr val="000000"/>
                </a:solidFill>
              </a:rPr>
              <a:t> and </a:t>
            </a:r>
            <a:r>
              <a:rPr lang="en" sz="1700" u="sng">
                <a:solidFill>
                  <a:srgbClr val="000000"/>
                </a:solidFill>
              </a:rPr>
              <a:t>cows</a:t>
            </a:r>
            <a:r>
              <a:rPr lang="en" sz="1700">
                <a:solidFill>
                  <a:srgbClr val="000000"/>
                </a:solidFill>
              </a:rPr>
              <a:t> are brought from Europe. 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 sz="1700">
                <a:solidFill>
                  <a:srgbClr val="000000"/>
                </a:solidFill>
              </a:rPr>
              <a:t>This was very important to </a:t>
            </a:r>
            <a:r>
              <a:rPr b="1" lang="en" sz="1700">
                <a:solidFill>
                  <a:srgbClr val="000000"/>
                </a:solidFill>
              </a:rPr>
              <a:t>Native Americans</a:t>
            </a:r>
            <a:r>
              <a:rPr lang="en" sz="1700">
                <a:solidFill>
                  <a:srgbClr val="000000"/>
                </a:solidFill>
              </a:rPr>
              <a:t> and future </a:t>
            </a:r>
            <a:r>
              <a:rPr b="1" lang="en" sz="1700">
                <a:solidFill>
                  <a:srgbClr val="000000"/>
                </a:solidFill>
              </a:rPr>
              <a:t>European settlers</a:t>
            </a:r>
            <a:r>
              <a:rPr lang="en" sz="1700">
                <a:solidFill>
                  <a:srgbClr val="000000"/>
                </a:solidFill>
              </a:rPr>
              <a:t> because they have an abundance of </a:t>
            </a:r>
            <a:r>
              <a:rPr b="1" lang="en" sz="1700" u="sng">
                <a:solidFill>
                  <a:srgbClr val="000000"/>
                </a:solidFill>
              </a:rPr>
              <a:t>FOOD</a:t>
            </a:r>
            <a:r>
              <a:rPr lang="en" sz="1700">
                <a:solidFill>
                  <a:srgbClr val="000000"/>
                </a:solidFill>
              </a:rPr>
              <a:t>.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 sz="1700">
                <a:solidFill>
                  <a:srgbClr val="000000"/>
                </a:solidFill>
              </a:rPr>
              <a:t>Pigs and cows can </a:t>
            </a:r>
            <a:r>
              <a:rPr b="1" lang="en" sz="1700">
                <a:solidFill>
                  <a:srgbClr val="000000"/>
                </a:solidFill>
              </a:rPr>
              <a:t>reproduce</a:t>
            </a:r>
            <a:r>
              <a:rPr lang="en" sz="1700">
                <a:solidFill>
                  <a:srgbClr val="000000"/>
                </a:solidFill>
              </a:rPr>
              <a:t> </a:t>
            </a:r>
            <a:r>
              <a:rPr lang="en" sz="1700" u="sng">
                <a:solidFill>
                  <a:srgbClr val="000000"/>
                </a:solidFill>
              </a:rPr>
              <a:t>quickly</a:t>
            </a:r>
            <a:r>
              <a:rPr lang="en" sz="1700">
                <a:solidFill>
                  <a:srgbClr val="000000"/>
                </a:solidFill>
              </a:rPr>
              <a:t>, leaving everyone with </a:t>
            </a:r>
            <a:r>
              <a:rPr b="1" lang="en" sz="1700">
                <a:solidFill>
                  <a:srgbClr val="000000"/>
                </a:solidFill>
              </a:rPr>
              <a:t>enough food</a:t>
            </a:r>
            <a:r>
              <a:rPr lang="en" sz="1700">
                <a:solidFill>
                  <a:srgbClr val="000000"/>
                </a:solidFill>
              </a:rPr>
              <a:t>.  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 sz="1700">
                <a:solidFill>
                  <a:srgbClr val="000000"/>
                </a:solidFill>
              </a:rPr>
              <a:t>The </a:t>
            </a:r>
            <a:r>
              <a:rPr b="1" lang="en" sz="1700">
                <a:solidFill>
                  <a:srgbClr val="000000"/>
                </a:solidFill>
              </a:rPr>
              <a:t>diet of people changed</a:t>
            </a:r>
            <a:r>
              <a:rPr lang="en" sz="1700">
                <a:solidFill>
                  <a:srgbClr val="000000"/>
                </a:solidFill>
              </a:rPr>
              <a:t> in America.</a:t>
            </a:r>
            <a:endParaRPr sz="1700">
              <a:solidFill>
                <a:srgbClr val="000000"/>
              </a:solidFill>
            </a:endParaRPr>
          </a:p>
        </p:txBody>
      </p:sp>
      <p:pic>
        <p:nvPicPr>
          <p:cNvPr descr="happy pig" id="152" name="Google Shape;1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1800" y="-47750"/>
            <a:ext cx="1482200" cy="148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Europe Gets a Little Sweeter, America gets sour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000000"/>
                </a:solidFill>
              </a:rPr>
              <a:t>Sugar cane</a:t>
            </a:r>
            <a:r>
              <a:rPr lang="en">
                <a:solidFill>
                  <a:srgbClr val="000000"/>
                </a:solidFill>
              </a:rPr>
              <a:t> is grown in the </a:t>
            </a:r>
            <a:r>
              <a:rPr lang="en" u="sng">
                <a:solidFill>
                  <a:srgbClr val="000000"/>
                </a:solidFill>
              </a:rPr>
              <a:t>Americas</a:t>
            </a:r>
            <a:r>
              <a:rPr lang="en">
                <a:solidFill>
                  <a:srgbClr val="000000"/>
                </a:solidFill>
              </a:rPr>
              <a:t> and bought and sold in </a:t>
            </a:r>
            <a:r>
              <a:rPr b="1" lang="en">
                <a:solidFill>
                  <a:srgbClr val="000000"/>
                </a:solidFill>
              </a:rPr>
              <a:t>Europe</a:t>
            </a:r>
            <a:r>
              <a:rPr lang="en">
                <a:solidFill>
                  <a:srgbClr val="000000"/>
                </a:solidFill>
              </a:rPr>
              <a:t>.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000000"/>
                </a:solidFill>
              </a:rPr>
              <a:t>Sugar cane</a:t>
            </a:r>
            <a:r>
              <a:rPr lang="en">
                <a:solidFill>
                  <a:srgbClr val="000000"/>
                </a:solidFill>
              </a:rPr>
              <a:t> became a very important </a:t>
            </a:r>
            <a:r>
              <a:rPr b="1" lang="en">
                <a:solidFill>
                  <a:srgbClr val="000000"/>
                </a:solidFill>
              </a:rPr>
              <a:t>cash crop</a:t>
            </a:r>
            <a:r>
              <a:rPr lang="en">
                <a:solidFill>
                  <a:srgbClr val="000000"/>
                </a:solidFill>
              </a:rPr>
              <a:t>.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To meet the </a:t>
            </a:r>
            <a:r>
              <a:rPr b="1" lang="en">
                <a:solidFill>
                  <a:srgbClr val="000000"/>
                </a:solidFill>
              </a:rPr>
              <a:t>demands from Europe</a:t>
            </a:r>
            <a:r>
              <a:rPr lang="en">
                <a:solidFill>
                  <a:srgbClr val="000000"/>
                </a:solidFill>
              </a:rPr>
              <a:t>, the </a:t>
            </a:r>
            <a:r>
              <a:rPr b="1" lang="en">
                <a:solidFill>
                  <a:srgbClr val="000000"/>
                </a:solidFill>
              </a:rPr>
              <a:t>Europeans in the Americas</a:t>
            </a:r>
            <a:r>
              <a:rPr lang="en">
                <a:solidFill>
                  <a:srgbClr val="000000"/>
                </a:solidFill>
              </a:rPr>
              <a:t> used </a:t>
            </a:r>
            <a:r>
              <a:rPr lang="en" u="sng">
                <a:solidFill>
                  <a:srgbClr val="000000"/>
                </a:solidFill>
              </a:rPr>
              <a:t>Native Americans</a:t>
            </a:r>
            <a:r>
              <a:rPr lang="en">
                <a:solidFill>
                  <a:srgbClr val="000000"/>
                </a:solidFill>
              </a:rPr>
              <a:t> as </a:t>
            </a:r>
            <a:r>
              <a:rPr b="1" lang="en">
                <a:solidFill>
                  <a:srgbClr val="000000"/>
                </a:solidFill>
              </a:rPr>
              <a:t>slaves</a:t>
            </a:r>
            <a:r>
              <a:rPr lang="en">
                <a:solidFill>
                  <a:srgbClr val="000000"/>
                </a:solidFill>
              </a:rPr>
              <a:t> to work on the </a:t>
            </a:r>
            <a:r>
              <a:rPr b="1" lang="en">
                <a:solidFill>
                  <a:srgbClr val="000000"/>
                </a:solidFill>
              </a:rPr>
              <a:t>sugar cane fields</a:t>
            </a:r>
            <a:r>
              <a:rPr lang="en">
                <a:solidFill>
                  <a:srgbClr val="000000"/>
                </a:solidFill>
              </a:rPr>
              <a:t>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type="title"/>
          </p:nvPr>
        </p:nvSpPr>
        <p:spPr>
          <a:xfrm>
            <a:off x="490250" y="526350"/>
            <a:ext cx="81522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were the impacts of the “Columbian Exchange” on Europe?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Europe adds new foods to the table</a:t>
            </a:r>
            <a:endParaRPr sz="4800"/>
          </a:p>
        </p:txBody>
      </p:sp>
      <p:sp>
        <p:nvSpPr>
          <p:cNvPr id="169" name="Google Shape;169;p2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Europe gets </a:t>
            </a:r>
            <a:r>
              <a:rPr b="1" lang="en" sz="2000">
                <a:solidFill>
                  <a:srgbClr val="000000"/>
                </a:solidFill>
              </a:rPr>
              <a:t>corn, potatoes and tomatoes</a:t>
            </a:r>
            <a:r>
              <a:rPr lang="en" sz="2000">
                <a:solidFill>
                  <a:srgbClr val="000000"/>
                </a:solidFill>
              </a:rPr>
              <a:t> from the </a:t>
            </a:r>
            <a:r>
              <a:rPr lang="en" sz="2000" u="sng">
                <a:solidFill>
                  <a:srgbClr val="000000"/>
                </a:solidFill>
              </a:rPr>
              <a:t>Americas</a:t>
            </a:r>
            <a:r>
              <a:rPr lang="en" sz="2000">
                <a:solidFill>
                  <a:srgbClr val="000000"/>
                </a:solidFill>
              </a:rPr>
              <a:t>.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These crops became </a:t>
            </a:r>
            <a:r>
              <a:rPr b="1" lang="en" sz="2000">
                <a:solidFill>
                  <a:srgbClr val="000000"/>
                </a:solidFill>
              </a:rPr>
              <a:t>i</a:t>
            </a:r>
            <a:r>
              <a:rPr b="1" lang="en" sz="2000">
                <a:solidFill>
                  <a:srgbClr val="000000"/>
                </a:solidFill>
              </a:rPr>
              <a:t>mportant crops to Europe</a:t>
            </a:r>
            <a:r>
              <a:rPr lang="en" sz="2000">
                <a:solidFill>
                  <a:srgbClr val="000000"/>
                </a:solidFill>
              </a:rPr>
              <a:t> and they were </a:t>
            </a:r>
            <a:r>
              <a:rPr b="1" lang="en" sz="2000">
                <a:solidFill>
                  <a:srgbClr val="000000"/>
                </a:solidFill>
              </a:rPr>
              <a:t>grown</a:t>
            </a:r>
            <a:r>
              <a:rPr lang="en" sz="2000">
                <a:solidFill>
                  <a:srgbClr val="000000"/>
                </a:solidFill>
              </a:rPr>
              <a:t> throughout </a:t>
            </a:r>
            <a:r>
              <a:rPr lang="en" sz="2000" u="sng">
                <a:solidFill>
                  <a:srgbClr val="000000"/>
                </a:solidFill>
              </a:rPr>
              <a:t>Europe</a:t>
            </a:r>
            <a:r>
              <a:rPr lang="en" sz="2000">
                <a:solidFill>
                  <a:srgbClr val="000000"/>
                </a:solidFill>
              </a:rPr>
              <a:t>. 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Created an </a:t>
            </a:r>
            <a:r>
              <a:rPr b="1" lang="en" sz="2000">
                <a:solidFill>
                  <a:srgbClr val="000000"/>
                </a:solidFill>
              </a:rPr>
              <a:t>explosion of population</a:t>
            </a:r>
            <a:r>
              <a:rPr lang="en" sz="2000">
                <a:solidFill>
                  <a:srgbClr val="000000"/>
                </a:solidFill>
              </a:rPr>
              <a:t> throughout the continent.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959" y="3483626"/>
            <a:ext cx="1463325" cy="950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29"/>
          <p:cNvCxnSpPr/>
          <p:nvPr/>
        </p:nvCxnSpPr>
        <p:spPr>
          <a:xfrm>
            <a:off x="1843284" y="3959051"/>
            <a:ext cx="816900" cy="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72" name="Google Shape;17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2348" y="3538800"/>
            <a:ext cx="1463325" cy="975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3446913"/>
            <a:ext cx="1738427" cy="1158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29"/>
          <p:cNvCxnSpPr>
            <a:stCxn id="173" idx="3"/>
          </p:cNvCxnSpPr>
          <p:nvPr/>
        </p:nvCxnSpPr>
        <p:spPr>
          <a:xfrm flipH="1" rot="10800000">
            <a:off x="6310427" y="4020988"/>
            <a:ext cx="963300" cy="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75" name="Google Shape;175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24150" y="3535925"/>
            <a:ext cx="1463325" cy="975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Europe gets tobacco from the Americas</a:t>
            </a:r>
            <a:endParaRPr/>
          </a:p>
        </p:txBody>
      </p:sp>
      <p:sp>
        <p:nvSpPr>
          <p:cNvPr id="181" name="Google Shape;181;p3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b="1" lang="en" sz="2200">
                <a:solidFill>
                  <a:srgbClr val="000000"/>
                </a:solidFill>
              </a:rPr>
              <a:t>Tobacco</a:t>
            </a:r>
            <a:r>
              <a:rPr lang="en" sz="2200">
                <a:solidFill>
                  <a:srgbClr val="000000"/>
                </a:solidFill>
              </a:rPr>
              <a:t> became an important cash crop to </a:t>
            </a:r>
            <a:r>
              <a:rPr lang="en" sz="2200" u="sng">
                <a:solidFill>
                  <a:srgbClr val="000000"/>
                </a:solidFill>
              </a:rPr>
              <a:t>Europe</a:t>
            </a:r>
            <a:r>
              <a:rPr lang="en" sz="2200">
                <a:solidFill>
                  <a:srgbClr val="000000"/>
                </a:solidFill>
              </a:rPr>
              <a:t>. 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It was </a:t>
            </a:r>
            <a:r>
              <a:rPr b="1" lang="en" sz="2200">
                <a:solidFill>
                  <a:srgbClr val="000000"/>
                </a:solidFill>
              </a:rPr>
              <a:t>trade and sold</a:t>
            </a:r>
            <a:r>
              <a:rPr lang="en" sz="2200">
                <a:solidFill>
                  <a:srgbClr val="000000"/>
                </a:solidFill>
              </a:rPr>
              <a:t> across </a:t>
            </a:r>
            <a:r>
              <a:rPr lang="en" sz="2200" u="sng">
                <a:solidFill>
                  <a:srgbClr val="000000"/>
                </a:solidFill>
              </a:rPr>
              <a:t>Europe</a:t>
            </a:r>
            <a:r>
              <a:rPr lang="en" sz="2200">
                <a:solidFill>
                  <a:srgbClr val="000000"/>
                </a:solidFill>
              </a:rPr>
              <a:t>. 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The </a:t>
            </a:r>
            <a:r>
              <a:rPr b="1" lang="en" sz="2200">
                <a:solidFill>
                  <a:srgbClr val="000000"/>
                </a:solidFill>
              </a:rPr>
              <a:t>European merchants</a:t>
            </a:r>
            <a:r>
              <a:rPr lang="en" sz="2200">
                <a:solidFill>
                  <a:srgbClr val="000000"/>
                </a:solidFill>
              </a:rPr>
              <a:t> made a </a:t>
            </a:r>
            <a:r>
              <a:rPr lang="en" sz="2200" u="sng">
                <a:solidFill>
                  <a:srgbClr val="000000"/>
                </a:solidFill>
              </a:rPr>
              <a:t>fortune</a:t>
            </a:r>
            <a:r>
              <a:rPr lang="en" sz="2200">
                <a:solidFill>
                  <a:srgbClr val="000000"/>
                </a:solidFill>
              </a:rPr>
              <a:t> off the </a:t>
            </a:r>
            <a:r>
              <a:rPr b="1" lang="en" sz="2200">
                <a:solidFill>
                  <a:srgbClr val="000000"/>
                </a:solidFill>
              </a:rPr>
              <a:t>selling of tobacco</a:t>
            </a:r>
            <a:r>
              <a:rPr lang="en" sz="2200">
                <a:solidFill>
                  <a:srgbClr val="000000"/>
                </a:solidFill>
              </a:rPr>
              <a:t>. </a:t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id="182" name="Google Shape;18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2276" y="218163"/>
            <a:ext cx="1615501" cy="95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type="title"/>
          </p:nvPr>
        </p:nvSpPr>
        <p:spPr>
          <a:xfrm>
            <a:off x="490250" y="526350"/>
            <a:ext cx="8306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was the end result of the “Columbian Exchange”? </a:t>
            </a:r>
            <a:endParaRPr/>
          </a:p>
        </p:txBody>
      </p:sp>
      <p:pic>
        <p:nvPicPr>
          <p:cNvPr descr="Bitmoji Image" id="188" name="Google Shape;1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7100" y="2646375"/>
            <a:ext cx="2218950" cy="221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490250" y="526350"/>
            <a:ext cx="8089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was the “Columbian Exchange”? </a:t>
            </a:r>
            <a:endParaRPr/>
          </a:p>
        </p:txBody>
      </p:sp>
      <p:pic>
        <p:nvPicPr>
          <p:cNvPr descr="Bitmoji Image"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8150" y="2873250"/>
            <a:ext cx="2270250" cy="227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End Result of the Columbian Exchange</a:t>
            </a:r>
            <a:endParaRPr/>
          </a:p>
        </p:txBody>
      </p:sp>
      <p:sp>
        <p:nvSpPr>
          <p:cNvPr id="194" name="Google Shape;194;p3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u="sng">
                <a:solidFill>
                  <a:srgbClr val="000000"/>
                </a:solidFill>
              </a:rPr>
              <a:t>Europeans</a:t>
            </a:r>
            <a:r>
              <a:rPr lang="en">
                <a:solidFill>
                  <a:srgbClr val="000000"/>
                </a:solidFill>
              </a:rPr>
              <a:t>-became the richest and most </a:t>
            </a:r>
            <a:r>
              <a:rPr b="1" lang="en">
                <a:solidFill>
                  <a:srgbClr val="000000"/>
                </a:solidFill>
              </a:rPr>
              <a:t>powerful civilizations</a:t>
            </a:r>
            <a:r>
              <a:rPr lang="en">
                <a:solidFill>
                  <a:srgbClr val="000000"/>
                </a:solidFill>
              </a:rPr>
              <a:t> for centuries.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u="sng">
                <a:solidFill>
                  <a:srgbClr val="000000"/>
                </a:solidFill>
              </a:rPr>
              <a:t>Native Americans</a:t>
            </a:r>
            <a:r>
              <a:rPr lang="en">
                <a:solidFill>
                  <a:srgbClr val="000000"/>
                </a:solidFill>
              </a:rPr>
              <a:t>-</a:t>
            </a:r>
            <a:r>
              <a:rPr b="1" lang="en">
                <a:solidFill>
                  <a:srgbClr val="000000"/>
                </a:solidFill>
              </a:rPr>
              <a:t>died from diseases</a:t>
            </a:r>
            <a:r>
              <a:rPr lang="en">
                <a:solidFill>
                  <a:srgbClr val="000000"/>
                </a:solidFill>
              </a:rPr>
              <a:t>, they were </a:t>
            </a:r>
            <a:r>
              <a:rPr b="1" lang="en">
                <a:solidFill>
                  <a:srgbClr val="000000"/>
                </a:solidFill>
              </a:rPr>
              <a:t>conquered</a:t>
            </a:r>
            <a:r>
              <a:rPr lang="en">
                <a:solidFill>
                  <a:srgbClr val="000000"/>
                </a:solidFill>
              </a:rPr>
              <a:t> by the Europeans, and they were </a:t>
            </a:r>
            <a:r>
              <a:rPr b="1" lang="en">
                <a:solidFill>
                  <a:srgbClr val="000000"/>
                </a:solidFill>
              </a:rPr>
              <a:t>killed or enslaved</a:t>
            </a:r>
            <a:r>
              <a:rPr lang="en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Bitmoji Image" id="195" name="Google Shape;19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4500" y="1093850"/>
            <a:ext cx="871950" cy="871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196" name="Google Shape;19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4325" y="3366475"/>
            <a:ext cx="1013250" cy="101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The Columbian Exchange</a:t>
            </a:r>
            <a:endParaRPr sz="4800"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The </a:t>
            </a:r>
            <a:r>
              <a:rPr b="1" lang="en" sz="2200">
                <a:solidFill>
                  <a:srgbClr val="000000"/>
                </a:solidFill>
              </a:rPr>
              <a:t>“Columbian Exchange”</a:t>
            </a:r>
            <a:r>
              <a:rPr lang="en" sz="2200">
                <a:solidFill>
                  <a:srgbClr val="000000"/>
                </a:solidFill>
              </a:rPr>
              <a:t> refers to the vast exchange, or trading, of </a:t>
            </a:r>
            <a:r>
              <a:rPr lang="en" sz="2200" u="sng">
                <a:solidFill>
                  <a:srgbClr val="000000"/>
                </a:solidFill>
              </a:rPr>
              <a:t>people</a:t>
            </a:r>
            <a:r>
              <a:rPr lang="en" sz="2200">
                <a:solidFill>
                  <a:srgbClr val="000000"/>
                </a:solidFill>
              </a:rPr>
              <a:t>, </a:t>
            </a:r>
            <a:r>
              <a:rPr b="1" lang="en" sz="2200">
                <a:solidFill>
                  <a:srgbClr val="000000"/>
                </a:solidFill>
              </a:rPr>
              <a:t>plants</a:t>
            </a:r>
            <a:r>
              <a:rPr lang="en" sz="2200">
                <a:solidFill>
                  <a:srgbClr val="000000"/>
                </a:solidFill>
              </a:rPr>
              <a:t>,</a:t>
            </a:r>
            <a:r>
              <a:rPr b="1" lang="en" sz="2200">
                <a:solidFill>
                  <a:srgbClr val="000000"/>
                </a:solidFill>
              </a:rPr>
              <a:t> animals</a:t>
            </a:r>
            <a:r>
              <a:rPr lang="en" sz="2200">
                <a:solidFill>
                  <a:srgbClr val="000000"/>
                </a:solidFill>
              </a:rPr>
              <a:t>,</a:t>
            </a:r>
            <a:r>
              <a:rPr b="1" lang="en" sz="2200">
                <a:solidFill>
                  <a:srgbClr val="000000"/>
                </a:solidFill>
              </a:rPr>
              <a:t> ideas</a:t>
            </a:r>
            <a:r>
              <a:rPr lang="en" sz="2200">
                <a:solidFill>
                  <a:srgbClr val="000000"/>
                </a:solidFill>
              </a:rPr>
              <a:t> and </a:t>
            </a:r>
            <a:r>
              <a:rPr lang="en" sz="2200" u="sng">
                <a:solidFill>
                  <a:srgbClr val="000000"/>
                </a:solidFill>
              </a:rPr>
              <a:t>diseases</a:t>
            </a:r>
            <a:r>
              <a:rPr lang="en" sz="2200">
                <a:solidFill>
                  <a:srgbClr val="000000"/>
                </a:solidFill>
              </a:rPr>
              <a:t> that was caused by the Age of Exploration.</a:t>
            </a:r>
            <a:r>
              <a:rPr lang="en" sz="2200"/>
              <a:t> </a:t>
            </a:r>
            <a:endParaRPr sz="2200"/>
          </a:p>
        </p:txBody>
      </p:sp>
      <p:pic>
        <p:nvPicPr>
          <p:cNvPr descr="Bitmoji Image"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5000" y="-15300"/>
            <a:ext cx="1417300" cy="141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490250" y="526350"/>
            <a:ext cx="8148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kind of things were exchanged on the “Columbian Exchange”? </a:t>
            </a:r>
            <a:endParaRPr/>
          </a:p>
        </p:txBody>
      </p:sp>
      <p:pic>
        <p:nvPicPr>
          <p:cNvPr descr="Bitmoji Image"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475" y="3329450"/>
            <a:ext cx="1692400" cy="169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New goods went to Europe</a:t>
            </a:r>
            <a:endParaRPr sz="4800"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Corn, </a:t>
            </a:r>
            <a:r>
              <a:rPr lang="en" sz="3000" u="sng">
                <a:solidFill>
                  <a:srgbClr val="000000"/>
                </a:solidFill>
              </a:rPr>
              <a:t>Maize</a:t>
            </a:r>
            <a:endParaRPr sz="3000" u="sng">
              <a:solidFill>
                <a:srgbClr val="000000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Potatoes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 u="sng">
                <a:solidFill>
                  <a:srgbClr val="000000"/>
                </a:solidFill>
              </a:rPr>
              <a:t>Tobacco</a:t>
            </a:r>
            <a:endParaRPr sz="3000" u="sng">
              <a:solidFill>
                <a:srgbClr val="000000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Tomatoes</a:t>
            </a:r>
            <a:endParaRPr sz="3000">
              <a:solidFill>
                <a:srgbClr val="000000"/>
              </a:solidFill>
            </a:endParaRPr>
          </a:p>
        </p:txBody>
      </p:sp>
      <p:pic>
        <p:nvPicPr>
          <p:cNvPr descr="tomato"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4125" y="154525"/>
            <a:ext cx="1986775" cy="1986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tato"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4925" y="1832200"/>
            <a:ext cx="2891850" cy="28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Goods Come to the Americas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Horses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 u="sng">
                <a:solidFill>
                  <a:srgbClr val="000000"/>
                </a:solidFill>
              </a:rPr>
              <a:t>Cows</a:t>
            </a:r>
            <a:endParaRPr sz="3000" u="sng">
              <a:solidFill>
                <a:srgbClr val="000000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Sugar Cane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 u="sng">
                <a:solidFill>
                  <a:srgbClr val="000000"/>
                </a:solidFill>
              </a:rPr>
              <a:t>Diseases</a:t>
            </a:r>
            <a:endParaRPr sz="3000" u="sng">
              <a:solidFill>
                <a:srgbClr val="000000"/>
              </a:solidFill>
            </a:endParaRPr>
          </a:p>
        </p:txBody>
      </p:sp>
      <p:pic>
        <p:nvPicPr>
          <p:cNvPr descr="very good"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0350" y="2803525"/>
            <a:ext cx="1892525" cy="1892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tton candy"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3800" y="1894348"/>
            <a:ext cx="1799150" cy="1799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94" name="Google Shape;9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0950" y="292850"/>
            <a:ext cx="2097150" cy="209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Columbian Exchange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http://1.bp.blogspot.com/-kIJcZkkC1VI/TdcSOkeB2dI/AAAAAAAAAFk/pjGlfRQp4os/s1600/columbian%2Bexchange.jpg" id="101" name="Google Shape;10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37525"/>
            <a:ext cx="9144000" cy="410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Columbian Exchange Video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https://www.youtube.com/watch?v=HQPA5oNpfM4&amp;t=62s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490250" y="526350"/>
            <a:ext cx="84612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were some things that were given to Europe from America in the “Columbian Exchange”? </a:t>
            </a:r>
            <a:endParaRPr/>
          </a:p>
        </p:txBody>
      </p:sp>
      <p:pic>
        <p:nvPicPr>
          <p:cNvPr descr="Bitmoji Image"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9325" y="2869775"/>
            <a:ext cx="2072825" cy="207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