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Amatic SC"/>
      <p:regular r:id="rId17"/>
      <p:bold r:id="rId18"/>
    </p:embeddedFont>
    <p:embeddedFont>
      <p:font typeface="Source Code Pr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ourceCodePro-bold.fntdata"/><Relationship Id="rId11" Type="http://schemas.openxmlformats.org/officeDocument/2006/relationships/slide" Target="slides/slide6.xml"/><Relationship Id="rId22" Type="http://schemas.openxmlformats.org/officeDocument/2006/relationships/font" Target="fonts/SourceCodePro-boldItalic.fntdata"/><Relationship Id="rId10" Type="http://schemas.openxmlformats.org/officeDocument/2006/relationships/slide" Target="slides/slide5.xml"/><Relationship Id="rId21" Type="http://schemas.openxmlformats.org/officeDocument/2006/relationships/font" Target="fonts/SourceCodePr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AmaticSC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SourceCodePro-regular.fntdata"/><Relationship Id="rId6" Type="http://schemas.openxmlformats.org/officeDocument/2006/relationships/slide" Target="slides/slide1.xml"/><Relationship Id="rId18" Type="http://schemas.openxmlformats.org/officeDocument/2006/relationships/font" Target="fonts/AmaticSC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6e949fa6e6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6e949fa6e6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6e949fa6e6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6e949fa6e6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7d4227741c_0_7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7d4227741c_0_7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7d4227741c_0_10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7d4227741c_0_10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7d4227741c_0_10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7d4227741c_0_10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7d4227741c_0_10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7d4227741c_0_10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Spell stuff the right way.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6e949fa6e6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6e949fa6e6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. 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6e949fa6e6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6e949fa6e6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6e949fa6e6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6e949fa6e6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6e949fa6e6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6e949fa6e6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ustom layout 1">
  <p:cSld name="AUTOLAYOUT_1">
    <p:bg>
      <p:bgPr>
        <a:solidFill>
          <a:srgbClr val="FFFFFF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/>
          <p:nvPr/>
        </p:nvSpPr>
        <p:spPr>
          <a:xfrm>
            <a:off x="7500" y="0"/>
            <a:ext cx="9132300" cy="5143500"/>
          </a:xfrm>
          <a:prstGeom prst="rect">
            <a:avLst/>
          </a:prstGeom>
          <a:solidFill>
            <a:srgbClr val="4242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4" name="Google Shape;54;p13"/>
          <p:cNvCxnSpPr/>
          <p:nvPr/>
        </p:nvCxnSpPr>
        <p:spPr>
          <a:xfrm>
            <a:off x="841350" y="460903"/>
            <a:ext cx="0" cy="4261800"/>
          </a:xfrm>
          <a:prstGeom prst="straightConnector1">
            <a:avLst/>
          </a:pr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" name="Google Shape;55;p13"/>
          <p:cNvCxnSpPr/>
          <p:nvPr/>
        </p:nvCxnSpPr>
        <p:spPr>
          <a:xfrm>
            <a:off x="8337675" y="460903"/>
            <a:ext cx="0" cy="4261800"/>
          </a:xfrm>
          <a:prstGeom prst="straightConnector1">
            <a:avLst/>
          </a:pr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6" name="Google Shape;56;p13"/>
          <p:cNvSpPr/>
          <p:nvPr/>
        </p:nvSpPr>
        <p:spPr>
          <a:xfrm rot="-5400000">
            <a:off x="4327200" y="853550"/>
            <a:ext cx="483000" cy="427200"/>
          </a:xfrm>
          <a:prstGeom prst="hexagon">
            <a:avLst>
              <a:gd fmla="val 28666" name="adj"/>
              <a:gd fmla="val 115470" name="vf"/>
            </a:avLst>
          </a:pr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>
            <p:ph type="ctrTitle"/>
          </p:nvPr>
        </p:nvSpPr>
        <p:spPr>
          <a:xfrm>
            <a:off x="1883125" y="1447250"/>
            <a:ext cx="5400900" cy="19719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3C44"/>
              </a:buClr>
              <a:buSzPts val="3600"/>
              <a:buNone/>
              <a:defRPr b="1" sz="3600">
                <a:solidFill>
                  <a:srgbClr val="343C44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3C44"/>
              </a:buClr>
              <a:buSzPts val="3600"/>
              <a:buNone/>
              <a:defRPr b="1" sz="3600">
                <a:solidFill>
                  <a:srgbClr val="343C44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3C44"/>
              </a:buClr>
              <a:buSzPts val="3600"/>
              <a:buNone/>
              <a:defRPr b="1" sz="3600">
                <a:solidFill>
                  <a:srgbClr val="343C44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3C44"/>
              </a:buClr>
              <a:buSzPts val="3600"/>
              <a:buNone/>
              <a:defRPr b="1" sz="3600">
                <a:solidFill>
                  <a:srgbClr val="343C44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3C44"/>
              </a:buClr>
              <a:buSzPts val="3600"/>
              <a:buNone/>
              <a:defRPr b="1" sz="3600">
                <a:solidFill>
                  <a:srgbClr val="343C44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3C44"/>
              </a:buClr>
              <a:buSzPts val="3600"/>
              <a:buNone/>
              <a:defRPr b="1" sz="3600">
                <a:solidFill>
                  <a:srgbClr val="343C44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3C44"/>
              </a:buClr>
              <a:buSzPts val="3600"/>
              <a:buNone/>
              <a:defRPr b="1" sz="3600">
                <a:solidFill>
                  <a:srgbClr val="343C44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3C44"/>
              </a:buClr>
              <a:buSzPts val="3600"/>
              <a:buNone/>
              <a:defRPr b="1" sz="3600">
                <a:solidFill>
                  <a:srgbClr val="343C44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3C44"/>
              </a:buClr>
              <a:buSzPts val="3600"/>
              <a:buNone/>
              <a:defRPr b="1" sz="3600">
                <a:solidFill>
                  <a:srgbClr val="343C44"/>
                </a:solidFill>
              </a:defRPr>
            </a:lvl9pPr>
          </a:lstStyle>
          <a:p/>
        </p:txBody>
      </p:sp>
      <p:sp>
        <p:nvSpPr>
          <p:cNvPr id="58" name="Google Shape;58;p13"/>
          <p:cNvSpPr txBox="1"/>
          <p:nvPr>
            <p:ph idx="1" type="subTitle"/>
          </p:nvPr>
        </p:nvSpPr>
        <p:spPr>
          <a:xfrm>
            <a:off x="2429850" y="3493650"/>
            <a:ext cx="4287600" cy="7881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1" sz="1800">
                <a:solidFill>
                  <a:srgbClr val="FFFFFF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1" sz="1800">
                <a:solidFill>
                  <a:srgbClr val="FFFFFF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1" sz="1800">
                <a:solidFill>
                  <a:srgbClr val="FFFFFF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1" sz="1800">
                <a:solidFill>
                  <a:srgbClr val="FFFFFF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1" sz="1800">
                <a:solidFill>
                  <a:srgbClr val="FFFFFF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1" sz="1800">
                <a:solidFill>
                  <a:srgbClr val="FFFFFF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1" sz="1800">
                <a:solidFill>
                  <a:srgbClr val="FFFFFF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1" sz="1800">
                <a:solidFill>
                  <a:srgbClr val="FFFFFF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1" sz="18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9" name="Google Shape;59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434343"/>
                </a:solidFill>
              </a:defRPr>
            </a:lvl1pPr>
            <a:lvl2pPr lvl="1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434343"/>
                </a:solidFill>
              </a:defRPr>
            </a:lvl2pPr>
            <a:lvl3pPr lvl="2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434343"/>
                </a:solidFill>
              </a:defRPr>
            </a:lvl3pPr>
            <a:lvl4pPr lvl="3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434343"/>
                </a:solidFill>
              </a:defRPr>
            </a:lvl4pPr>
            <a:lvl5pPr lvl="4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434343"/>
                </a:solidFill>
              </a:defRPr>
            </a:lvl5pPr>
            <a:lvl6pPr lvl="5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434343"/>
                </a:solidFill>
              </a:defRPr>
            </a:lvl6pPr>
            <a:lvl7pPr lvl="6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434343"/>
                </a:solidFill>
              </a:defRPr>
            </a:lvl7pPr>
            <a:lvl8pPr lvl="7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434343"/>
                </a:solidFill>
              </a:defRPr>
            </a:lvl8pPr>
            <a:lvl9pPr lvl="8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434343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ustom layout">
  <p:cSld name="AUTOLAYOUT_4">
    <p:bg>
      <p:bgPr>
        <a:solidFill>
          <a:srgbClr val="FFFFFF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-29" y="0"/>
            <a:ext cx="9144000" cy="1741500"/>
          </a:xfrm>
          <a:prstGeom prst="rect">
            <a:avLst/>
          </a:prstGeom>
          <a:solidFill>
            <a:srgbClr val="4242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/>
          <p:nvPr/>
        </p:nvSpPr>
        <p:spPr>
          <a:xfrm rot="10800000">
            <a:off x="7697100" y="-25"/>
            <a:ext cx="962400" cy="1741500"/>
          </a:xfrm>
          <a:prstGeom prst="rect">
            <a:avLst/>
          </a:prstGeom>
          <a:solidFill>
            <a:srgbClr val="FFFFFF">
              <a:alpha val="25099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/>
          <p:nvPr/>
        </p:nvSpPr>
        <p:spPr>
          <a:xfrm rot="10800000">
            <a:off x="5750475" y="-25"/>
            <a:ext cx="1946700" cy="1741500"/>
          </a:xfrm>
          <a:prstGeom prst="rect">
            <a:avLst/>
          </a:prstGeom>
          <a:solidFill>
            <a:srgbClr val="FFFFFF">
              <a:alpha val="12549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/>
          <p:nvPr/>
        </p:nvSpPr>
        <p:spPr>
          <a:xfrm flipH="1" rot="10800000">
            <a:off x="8659500" y="-25"/>
            <a:ext cx="484500" cy="1741500"/>
          </a:xfrm>
          <a:prstGeom prst="rect">
            <a:avLst/>
          </a:prstGeom>
          <a:solidFill>
            <a:srgbClr val="FFFFFF">
              <a:alpha val="376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 txBox="1"/>
          <p:nvPr>
            <p:ph type="title"/>
          </p:nvPr>
        </p:nvSpPr>
        <p:spPr>
          <a:xfrm>
            <a:off x="324475" y="148225"/>
            <a:ext cx="5244900" cy="13737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8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800">
                <a:solidFill>
                  <a:srgbClr val="FFFFFF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800">
                <a:solidFill>
                  <a:srgbClr val="FFFFFF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800">
                <a:solidFill>
                  <a:srgbClr val="FFFFFF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800">
                <a:solidFill>
                  <a:srgbClr val="FFFFFF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800">
                <a:solidFill>
                  <a:srgbClr val="FFFFFF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800">
                <a:solidFill>
                  <a:srgbClr val="FFFFFF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800">
                <a:solidFill>
                  <a:srgbClr val="FFFFFF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28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324475" y="1920450"/>
            <a:ext cx="8494800" cy="27042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ts val="1800"/>
              <a:buChar char="●"/>
              <a:defRPr sz="1800">
                <a:solidFill>
                  <a:srgbClr val="61616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16161"/>
              </a:buClr>
              <a:buSzPts val="1400"/>
              <a:buChar char="○"/>
              <a:defRPr sz="1400">
                <a:solidFill>
                  <a:srgbClr val="61616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16161"/>
              </a:buClr>
              <a:buSzPts val="1400"/>
              <a:buChar char="■"/>
              <a:defRPr sz="1400">
                <a:solidFill>
                  <a:srgbClr val="61616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16161"/>
              </a:buClr>
              <a:buSzPts val="1400"/>
              <a:buChar char="●"/>
              <a:defRPr sz="1400">
                <a:solidFill>
                  <a:srgbClr val="61616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16161"/>
              </a:buClr>
              <a:buSzPts val="1400"/>
              <a:buChar char="○"/>
              <a:defRPr sz="1400">
                <a:solidFill>
                  <a:srgbClr val="61616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16161"/>
              </a:buClr>
              <a:buSzPts val="1400"/>
              <a:buChar char="■"/>
              <a:defRPr sz="1400">
                <a:solidFill>
                  <a:srgbClr val="61616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16161"/>
              </a:buClr>
              <a:buSzPts val="1400"/>
              <a:buChar char="●"/>
              <a:defRPr sz="1400">
                <a:solidFill>
                  <a:srgbClr val="61616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16161"/>
              </a:buClr>
              <a:buSzPts val="1400"/>
              <a:buChar char="○"/>
              <a:defRPr sz="1400">
                <a:solidFill>
                  <a:srgbClr val="61616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616161"/>
              </a:buClr>
              <a:buSzPts val="1400"/>
              <a:buChar char="■"/>
              <a:defRPr sz="1400">
                <a:solidFill>
                  <a:srgbClr val="616161"/>
                </a:solidFill>
              </a:defRPr>
            </a:lvl9pPr>
          </a:lstStyle>
          <a:p/>
        </p:txBody>
      </p:sp>
      <p:sp>
        <p:nvSpPr>
          <p:cNvPr id="68" name="Google Shape;68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1pPr>
            <a:lvl2pPr lvl="1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2pPr>
            <a:lvl3pPr lvl="2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3pPr>
            <a:lvl4pPr lvl="3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4pPr>
            <a:lvl5pPr lvl="4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5pPr>
            <a:lvl6pPr lvl="5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6pPr>
            <a:lvl7pPr lvl="6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7pPr>
            <a:lvl8pPr lvl="7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8pPr>
            <a:lvl9pPr lvl="8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ustom layout 2">
  <p:cSld name="AUTOLAYOUT_5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4242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1" name="Google Shape;71;p15"/>
          <p:cNvGrpSpPr/>
          <p:nvPr/>
        </p:nvGrpSpPr>
        <p:grpSpPr>
          <a:xfrm>
            <a:off x="0" y="4510813"/>
            <a:ext cx="9144000" cy="150575"/>
            <a:chOff x="0" y="3797750"/>
            <a:chExt cx="9144000" cy="150575"/>
          </a:xfrm>
        </p:grpSpPr>
        <p:cxnSp>
          <p:nvCxnSpPr>
            <p:cNvPr id="72" name="Google Shape;72;p15"/>
            <p:cNvCxnSpPr/>
            <p:nvPr/>
          </p:nvCxnSpPr>
          <p:spPr>
            <a:xfrm>
              <a:off x="0" y="3797750"/>
              <a:ext cx="9144000" cy="0"/>
            </a:xfrm>
            <a:prstGeom prst="straightConnector1">
              <a:avLst/>
            </a:prstGeom>
            <a:noFill/>
            <a:ln cap="flat" cmpd="sng" w="19050">
              <a:solidFill>
                <a:srgbClr val="90A4AE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3" name="Google Shape;73;p15"/>
            <p:cNvCxnSpPr/>
            <p:nvPr/>
          </p:nvCxnSpPr>
          <p:spPr>
            <a:xfrm>
              <a:off x="0" y="3948325"/>
              <a:ext cx="9144000" cy="0"/>
            </a:xfrm>
            <a:prstGeom prst="straightConnector1">
              <a:avLst/>
            </a:prstGeom>
            <a:noFill/>
            <a:ln cap="flat" cmpd="sng" w="19050">
              <a:solidFill>
                <a:srgbClr val="90A4AE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4" name="Google Shape;74;p15"/>
            <p:cNvCxnSpPr/>
            <p:nvPr/>
          </p:nvCxnSpPr>
          <p:spPr>
            <a:xfrm>
              <a:off x="0" y="3873038"/>
              <a:ext cx="9144000" cy="0"/>
            </a:xfrm>
            <a:prstGeom prst="straightConnector1">
              <a:avLst/>
            </a:prstGeom>
            <a:noFill/>
            <a:ln cap="flat" cmpd="sng" w="19050">
              <a:solidFill>
                <a:srgbClr val="90A4AE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75" name="Google Shape;7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None/>
              <a:defRPr sz="3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None/>
              <a:defRPr sz="3200">
                <a:solidFill>
                  <a:srgbClr val="FFFFFF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None/>
              <a:defRPr sz="3200">
                <a:solidFill>
                  <a:srgbClr val="FFFFFF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None/>
              <a:defRPr sz="3200">
                <a:solidFill>
                  <a:srgbClr val="FFFFFF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None/>
              <a:defRPr sz="3200">
                <a:solidFill>
                  <a:srgbClr val="FFFFFF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None/>
              <a:defRPr sz="3200">
                <a:solidFill>
                  <a:srgbClr val="FFFFFF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None/>
              <a:defRPr sz="3200">
                <a:solidFill>
                  <a:srgbClr val="FFFFFF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None/>
              <a:defRPr sz="3200">
                <a:solidFill>
                  <a:srgbClr val="FFFFFF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None/>
              <a:defRPr sz="32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11700" y="1152475"/>
            <a:ext cx="8520600" cy="32238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Char char="●"/>
              <a:defRPr sz="1600">
                <a:solidFill>
                  <a:srgbClr val="FFFFFF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400">
                <a:solidFill>
                  <a:srgbClr val="FFFFFF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400">
                <a:solidFill>
                  <a:srgbClr val="FFFFFF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400">
                <a:solidFill>
                  <a:srgbClr val="FFFFFF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400">
                <a:solidFill>
                  <a:srgbClr val="FFFFFF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400">
                <a:solidFill>
                  <a:srgbClr val="FFFFFF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400">
                <a:solidFill>
                  <a:srgbClr val="FFFFFF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400">
                <a:solidFill>
                  <a:srgbClr val="FFFFFF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1400"/>
              <a:buChar char="■"/>
              <a:defRPr sz="1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77" name="Google Shape;7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1pPr>
            <a:lvl2pPr lvl="1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2pPr>
            <a:lvl3pPr lvl="2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3pPr>
            <a:lvl4pPr lvl="3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4pPr>
            <a:lvl5pPr lvl="4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5pPr>
            <a:lvl6pPr lvl="5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6pPr>
            <a:lvl7pPr lvl="6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7pPr>
            <a:lvl8pPr lvl="7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8pPr>
            <a:lvl9pPr lvl="8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mc:AlternateContent>
    <mc:Choice Requires="p14">
      <p:transition spd="slow">
        <p14:prism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ctrTitle"/>
          </p:nvPr>
        </p:nvSpPr>
        <p:spPr>
          <a:xfrm>
            <a:off x="1871550" y="1438800"/>
            <a:ext cx="5400900" cy="197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FFFF"/>
                </a:solidFill>
              </a:rPr>
              <a:t>The Rise and fall of persia </a:t>
            </a:r>
            <a:endParaRPr>
              <a:solidFill>
                <a:srgbClr val="00FFFF"/>
              </a:solidFill>
            </a:endParaRPr>
          </a:p>
        </p:txBody>
      </p:sp>
      <p:sp>
        <p:nvSpPr>
          <p:cNvPr id="83" name="Google Shape;83;p16"/>
          <p:cNvSpPr txBox="1"/>
          <p:nvPr>
            <p:ph idx="1" type="subTitle"/>
          </p:nvPr>
        </p:nvSpPr>
        <p:spPr>
          <a:xfrm>
            <a:off x="2429850" y="3493650"/>
            <a:ext cx="4287600" cy="78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FF00"/>
                </a:solidFill>
                <a:highlight>
                  <a:srgbClr val="424242"/>
                </a:highlight>
              </a:rPr>
              <a:t>Student Example</a:t>
            </a:r>
            <a:endParaRPr>
              <a:solidFill>
                <a:srgbClr val="00FF00"/>
              </a:solidFill>
              <a:highlight>
                <a:srgbClr val="424242"/>
              </a:highligh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5"/>
          <p:cNvSpPr txBox="1"/>
          <p:nvPr>
            <p:ph type="title"/>
          </p:nvPr>
        </p:nvSpPr>
        <p:spPr>
          <a:xfrm>
            <a:off x="324475" y="156675"/>
            <a:ext cx="5244900" cy="1373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FFFF"/>
                </a:solidFill>
              </a:rPr>
              <a:t>The rise and fall of persia</a:t>
            </a:r>
            <a:endParaRPr>
              <a:solidFill>
                <a:srgbClr val="00FFFF"/>
              </a:solidFill>
            </a:endParaRPr>
          </a:p>
        </p:txBody>
      </p:sp>
      <p:cxnSp>
        <p:nvCxnSpPr>
          <p:cNvPr id="214" name="Google Shape;214;p25"/>
          <p:cNvCxnSpPr/>
          <p:nvPr/>
        </p:nvCxnSpPr>
        <p:spPr>
          <a:xfrm flipH="1" rot="10800000">
            <a:off x="8675" y="3598700"/>
            <a:ext cx="9172200" cy="84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5" name="Google Shape;215;p25"/>
          <p:cNvSpPr txBox="1"/>
          <p:nvPr/>
        </p:nvSpPr>
        <p:spPr>
          <a:xfrm>
            <a:off x="90850" y="2526025"/>
            <a:ext cx="13428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559 BC - Cyrus became the leader of persia.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216" name="Google Shape;216;p25"/>
          <p:cNvCxnSpPr/>
          <p:nvPr/>
        </p:nvCxnSpPr>
        <p:spPr>
          <a:xfrm>
            <a:off x="677775" y="3412950"/>
            <a:ext cx="40500" cy="2196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7" name="Google Shape;217;p25"/>
          <p:cNvSpPr txBox="1"/>
          <p:nvPr/>
        </p:nvSpPr>
        <p:spPr>
          <a:xfrm>
            <a:off x="38225" y="3694500"/>
            <a:ext cx="2052300" cy="13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550 BC -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Cyrus came into conflict with his grandfather and initiated a rebellion that ultimately succeeded.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218" name="Google Shape;218;p25"/>
          <p:cNvSpPr txBox="1"/>
          <p:nvPr/>
        </p:nvSpPr>
        <p:spPr>
          <a:xfrm>
            <a:off x="1427375" y="2039125"/>
            <a:ext cx="1469700" cy="137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522 BC - Cambyses died while retaining egypt. He was succeeded by genterad Darius.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219" name="Google Shape;219;p25"/>
          <p:cNvCxnSpPr/>
          <p:nvPr/>
        </p:nvCxnSpPr>
        <p:spPr>
          <a:xfrm>
            <a:off x="1862350" y="3434100"/>
            <a:ext cx="21300" cy="1773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20" name="Google Shape;220;p25"/>
          <p:cNvSpPr txBox="1"/>
          <p:nvPr/>
        </p:nvSpPr>
        <p:spPr>
          <a:xfrm>
            <a:off x="2229925" y="3902700"/>
            <a:ext cx="1917300" cy="11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221" name="Google Shape;221;p25"/>
          <p:cNvCxnSpPr/>
          <p:nvPr/>
        </p:nvCxnSpPr>
        <p:spPr>
          <a:xfrm flipH="1">
            <a:off x="2424225" y="3590200"/>
            <a:ext cx="8400" cy="3210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22" name="Google Shape;222;p25"/>
          <p:cNvSpPr txBox="1"/>
          <p:nvPr/>
        </p:nvSpPr>
        <p:spPr>
          <a:xfrm>
            <a:off x="1962100" y="3944100"/>
            <a:ext cx="1551600" cy="10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518 BC- Darius persepolis the capital which was the greatest persian construction.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223" name="Google Shape;223;p25"/>
          <p:cNvCxnSpPr/>
          <p:nvPr/>
        </p:nvCxnSpPr>
        <p:spPr>
          <a:xfrm>
            <a:off x="1013725" y="3598700"/>
            <a:ext cx="0" cy="2364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24" name="Google Shape;224;p25"/>
          <p:cNvSpPr txBox="1"/>
          <p:nvPr/>
        </p:nvSpPr>
        <p:spPr>
          <a:xfrm>
            <a:off x="2897075" y="2492300"/>
            <a:ext cx="14358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510 BC- Darius introduced currency.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225" name="Google Shape;225;p25"/>
          <p:cNvCxnSpPr/>
          <p:nvPr/>
        </p:nvCxnSpPr>
        <p:spPr>
          <a:xfrm>
            <a:off x="3513700" y="3344550"/>
            <a:ext cx="0" cy="2703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26" name="Google Shape;226;p25"/>
          <p:cNvSpPr txBox="1"/>
          <p:nvPr/>
        </p:nvSpPr>
        <p:spPr>
          <a:xfrm>
            <a:off x="3702150" y="4097700"/>
            <a:ext cx="10701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500 BC- Royal roads were built.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227" name="Google Shape;227;p25"/>
          <p:cNvCxnSpPr/>
          <p:nvPr/>
        </p:nvCxnSpPr>
        <p:spPr>
          <a:xfrm>
            <a:off x="3969775" y="3598650"/>
            <a:ext cx="25200" cy="5067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28" name="Google Shape;228;p25"/>
          <p:cNvSpPr txBox="1"/>
          <p:nvPr/>
        </p:nvSpPr>
        <p:spPr>
          <a:xfrm>
            <a:off x="4227475" y="2171200"/>
            <a:ext cx="1821900" cy="14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480 BC - The Persian Empire began to decline after they failed to invade Greece.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229" name="Google Shape;229;p25"/>
          <p:cNvCxnSpPr/>
          <p:nvPr/>
        </p:nvCxnSpPr>
        <p:spPr>
          <a:xfrm>
            <a:off x="4442725" y="3345275"/>
            <a:ext cx="8400" cy="2787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30" name="Google Shape;230;p25"/>
          <p:cNvSpPr txBox="1"/>
          <p:nvPr/>
        </p:nvSpPr>
        <p:spPr>
          <a:xfrm>
            <a:off x="4814350" y="4029375"/>
            <a:ext cx="2297100" cy="9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480 BC - The invasion was expensive and led to heavier taxes on the Persian people.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231" name="Google Shape;231;p25"/>
          <p:cNvCxnSpPr>
            <a:stCxn id="228" idx="2"/>
          </p:cNvCxnSpPr>
          <p:nvPr/>
        </p:nvCxnSpPr>
        <p:spPr>
          <a:xfrm flipH="1">
            <a:off x="5133925" y="3590200"/>
            <a:ext cx="4500" cy="4224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32" name="Google Shape;232;p25"/>
          <p:cNvSpPr txBox="1"/>
          <p:nvPr/>
        </p:nvSpPr>
        <p:spPr>
          <a:xfrm>
            <a:off x="6207975" y="2399350"/>
            <a:ext cx="2297100" cy="9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330 BC - The Persian Empire fell to Alexander the Great of Macedon.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233" name="Google Shape;233;p25"/>
          <p:cNvCxnSpPr/>
          <p:nvPr/>
        </p:nvCxnSpPr>
        <p:spPr>
          <a:xfrm>
            <a:off x="6740000" y="3336825"/>
            <a:ext cx="25200" cy="2703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6"/>
          <p:cNvSpPr txBox="1"/>
          <p:nvPr>
            <p:ph type="title"/>
          </p:nvPr>
        </p:nvSpPr>
        <p:spPr>
          <a:xfrm>
            <a:off x="311700" y="-525100"/>
            <a:ext cx="8520600" cy="13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26"/>
          <p:cNvSpPr txBox="1"/>
          <p:nvPr>
            <p:ph idx="1" type="body"/>
          </p:nvPr>
        </p:nvSpPr>
        <p:spPr>
          <a:xfrm>
            <a:off x="311700" y="212425"/>
            <a:ext cx="8520600" cy="41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/>
              <a:t>   </a:t>
            </a:r>
            <a:r>
              <a:rPr lang="en" sz="9600">
                <a:solidFill>
                  <a:srgbClr val="00FFFF"/>
                </a:solidFill>
              </a:rPr>
              <a:t>THANK    						Y0U</a:t>
            </a:r>
            <a:r>
              <a:rPr lang="en" sz="4800">
                <a:solidFill>
                  <a:srgbClr val="00FFFF"/>
                </a:solidFill>
              </a:rPr>
              <a:t> </a:t>
            </a:r>
            <a:endParaRPr sz="4800">
              <a:solidFill>
                <a:srgbClr val="00FF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4800">
              <a:solidFill>
                <a:srgbClr val="00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324475" y="156675"/>
            <a:ext cx="5244900" cy="1373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FFFF"/>
                </a:solidFill>
              </a:rPr>
              <a:t>The rise and fall of persia</a:t>
            </a:r>
            <a:endParaRPr>
              <a:solidFill>
                <a:srgbClr val="00FFFF"/>
              </a:solidFill>
            </a:endParaRPr>
          </a:p>
        </p:txBody>
      </p:sp>
      <p:cxnSp>
        <p:nvCxnSpPr>
          <p:cNvPr id="89" name="Google Shape;89;p17"/>
          <p:cNvCxnSpPr/>
          <p:nvPr/>
        </p:nvCxnSpPr>
        <p:spPr>
          <a:xfrm flipH="1" rot="10800000">
            <a:off x="8675" y="3598700"/>
            <a:ext cx="9172200" cy="84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0" name="Google Shape;90;p17"/>
          <p:cNvSpPr txBox="1"/>
          <p:nvPr/>
        </p:nvSpPr>
        <p:spPr>
          <a:xfrm>
            <a:off x="82375" y="2415500"/>
            <a:ext cx="1342800" cy="9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559 BC - C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yrus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 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became 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the leader of persia.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91" name="Google Shape;91;p17"/>
          <p:cNvCxnSpPr/>
          <p:nvPr/>
        </p:nvCxnSpPr>
        <p:spPr>
          <a:xfrm flipH="1">
            <a:off x="617175" y="3353900"/>
            <a:ext cx="16500" cy="2448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>
            <p:ph type="title"/>
          </p:nvPr>
        </p:nvSpPr>
        <p:spPr>
          <a:xfrm>
            <a:off x="324475" y="156675"/>
            <a:ext cx="5244900" cy="1373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FFFF"/>
                </a:solidFill>
              </a:rPr>
              <a:t>The rise and fall of persia</a:t>
            </a:r>
            <a:endParaRPr>
              <a:solidFill>
                <a:srgbClr val="00FFFF"/>
              </a:solidFill>
            </a:endParaRPr>
          </a:p>
        </p:txBody>
      </p:sp>
      <p:cxnSp>
        <p:nvCxnSpPr>
          <p:cNvPr id="97" name="Google Shape;97;p18"/>
          <p:cNvCxnSpPr/>
          <p:nvPr/>
        </p:nvCxnSpPr>
        <p:spPr>
          <a:xfrm flipH="1" rot="10800000">
            <a:off x="8675" y="3598700"/>
            <a:ext cx="9172200" cy="84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8" name="Google Shape;98;p18"/>
          <p:cNvSpPr txBox="1"/>
          <p:nvPr/>
        </p:nvSpPr>
        <p:spPr>
          <a:xfrm>
            <a:off x="90850" y="2526025"/>
            <a:ext cx="13428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559 BC - Cyrus became the leader of persia.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99" name="Google Shape;99;p18"/>
          <p:cNvCxnSpPr/>
          <p:nvPr/>
        </p:nvCxnSpPr>
        <p:spPr>
          <a:xfrm>
            <a:off x="677775" y="3412950"/>
            <a:ext cx="40500" cy="2196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0" name="Google Shape;100;p18"/>
          <p:cNvSpPr txBox="1"/>
          <p:nvPr/>
        </p:nvSpPr>
        <p:spPr>
          <a:xfrm>
            <a:off x="143825" y="3708450"/>
            <a:ext cx="2052300" cy="137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550 BC -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Cyrus came 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into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 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conflict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 with his 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grandfather and initiated a rebellion that ultimately succeeded.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01" name="Google Shape;101;p18"/>
          <p:cNvCxnSpPr/>
          <p:nvPr/>
        </p:nvCxnSpPr>
        <p:spPr>
          <a:xfrm>
            <a:off x="1055975" y="3556425"/>
            <a:ext cx="16800" cy="2703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/>
          <p:nvPr>
            <p:ph type="title"/>
          </p:nvPr>
        </p:nvSpPr>
        <p:spPr>
          <a:xfrm>
            <a:off x="324475" y="156675"/>
            <a:ext cx="5244900" cy="1373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FFFF"/>
                </a:solidFill>
              </a:rPr>
              <a:t>The rise and fall of persia</a:t>
            </a:r>
            <a:endParaRPr>
              <a:solidFill>
                <a:srgbClr val="00FFFF"/>
              </a:solidFill>
            </a:endParaRPr>
          </a:p>
        </p:txBody>
      </p:sp>
      <p:cxnSp>
        <p:nvCxnSpPr>
          <p:cNvPr id="107" name="Google Shape;107;p19"/>
          <p:cNvCxnSpPr/>
          <p:nvPr/>
        </p:nvCxnSpPr>
        <p:spPr>
          <a:xfrm flipH="1" rot="10800000">
            <a:off x="8675" y="3598700"/>
            <a:ext cx="9172200" cy="84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8" name="Google Shape;108;p19"/>
          <p:cNvSpPr txBox="1"/>
          <p:nvPr/>
        </p:nvSpPr>
        <p:spPr>
          <a:xfrm>
            <a:off x="90850" y="2526025"/>
            <a:ext cx="13428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559 BC - Cyrus became the leader of persia.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09" name="Google Shape;109;p19"/>
          <p:cNvCxnSpPr/>
          <p:nvPr/>
        </p:nvCxnSpPr>
        <p:spPr>
          <a:xfrm>
            <a:off x="677775" y="3412950"/>
            <a:ext cx="40500" cy="2196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0" name="Google Shape;110;p19"/>
          <p:cNvSpPr txBox="1"/>
          <p:nvPr/>
        </p:nvSpPr>
        <p:spPr>
          <a:xfrm>
            <a:off x="38225" y="3750625"/>
            <a:ext cx="2022900" cy="13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550 BC -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Cyrus came into conflict with his grandfather and initiated a rebellion that ultimately succeeded.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11" name="Google Shape;111;p19"/>
          <p:cNvCxnSpPr/>
          <p:nvPr/>
        </p:nvCxnSpPr>
        <p:spPr>
          <a:xfrm>
            <a:off x="1055975" y="3556425"/>
            <a:ext cx="16800" cy="2703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2" name="Google Shape;112;p19"/>
          <p:cNvSpPr txBox="1"/>
          <p:nvPr/>
        </p:nvSpPr>
        <p:spPr>
          <a:xfrm>
            <a:off x="1469825" y="2011163"/>
            <a:ext cx="1672200" cy="128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522 BC - 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Cambyses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 died while 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retaining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 egypt. He was 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succeeded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 by genterad Darius.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13" name="Google Shape;113;p19"/>
          <p:cNvCxnSpPr/>
          <p:nvPr/>
        </p:nvCxnSpPr>
        <p:spPr>
          <a:xfrm>
            <a:off x="1862350" y="3434100"/>
            <a:ext cx="21300" cy="1773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/>
          <p:nvPr>
            <p:ph type="title"/>
          </p:nvPr>
        </p:nvSpPr>
        <p:spPr>
          <a:xfrm>
            <a:off x="324475" y="156675"/>
            <a:ext cx="5244900" cy="1373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FFFF"/>
                </a:solidFill>
              </a:rPr>
              <a:t>The rise and fall of persia</a:t>
            </a:r>
            <a:endParaRPr>
              <a:solidFill>
                <a:srgbClr val="00FFFF"/>
              </a:solidFill>
            </a:endParaRPr>
          </a:p>
        </p:txBody>
      </p:sp>
      <p:cxnSp>
        <p:nvCxnSpPr>
          <p:cNvPr id="119" name="Google Shape;119;p20"/>
          <p:cNvCxnSpPr/>
          <p:nvPr/>
        </p:nvCxnSpPr>
        <p:spPr>
          <a:xfrm flipH="1" rot="10800000">
            <a:off x="8675" y="3598700"/>
            <a:ext cx="9172200" cy="84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0" name="Google Shape;120;p20"/>
          <p:cNvSpPr txBox="1"/>
          <p:nvPr/>
        </p:nvSpPr>
        <p:spPr>
          <a:xfrm>
            <a:off x="90850" y="2526025"/>
            <a:ext cx="13428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559 BC - Cyrus became the leader of persia.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21" name="Google Shape;121;p20"/>
          <p:cNvCxnSpPr/>
          <p:nvPr/>
        </p:nvCxnSpPr>
        <p:spPr>
          <a:xfrm>
            <a:off x="677775" y="3412950"/>
            <a:ext cx="40500" cy="2196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2" name="Google Shape;122;p20"/>
          <p:cNvSpPr txBox="1"/>
          <p:nvPr/>
        </p:nvSpPr>
        <p:spPr>
          <a:xfrm>
            <a:off x="38225" y="3694500"/>
            <a:ext cx="2052300" cy="13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550 BC -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Cyrus came into conflict with his grandfather and initiated a rebellion that ultimately succeeded.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23" name="Google Shape;123;p20"/>
          <p:cNvSpPr txBox="1"/>
          <p:nvPr/>
        </p:nvSpPr>
        <p:spPr>
          <a:xfrm>
            <a:off x="1427375" y="2039125"/>
            <a:ext cx="1469700" cy="137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522 BC - 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Cambyses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 died while retaining egypt. He was succeeded by genterad Darius.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24" name="Google Shape;124;p20"/>
          <p:cNvCxnSpPr/>
          <p:nvPr/>
        </p:nvCxnSpPr>
        <p:spPr>
          <a:xfrm>
            <a:off x="1862350" y="3434100"/>
            <a:ext cx="21300" cy="1773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5" name="Google Shape;125;p20"/>
          <p:cNvSpPr txBox="1"/>
          <p:nvPr/>
        </p:nvSpPr>
        <p:spPr>
          <a:xfrm>
            <a:off x="2229925" y="3902700"/>
            <a:ext cx="1917300" cy="11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26" name="Google Shape;126;p20"/>
          <p:cNvCxnSpPr/>
          <p:nvPr/>
        </p:nvCxnSpPr>
        <p:spPr>
          <a:xfrm flipH="1">
            <a:off x="2424225" y="3590200"/>
            <a:ext cx="8400" cy="3210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7" name="Google Shape;127;p20"/>
          <p:cNvSpPr txBox="1"/>
          <p:nvPr/>
        </p:nvSpPr>
        <p:spPr>
          <a:xfrm>
            <a:off x="1962100" y="3944100"/>
            <a:ext cx="2142900" cy="10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518 BC- Darius 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persepolis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 the capital which was the 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greatest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 persian construction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28" name="Google Shape;128;p20"/>
          <p:cNvCxnSpPr/>
          <p:nvPr/>
        </p:nvCxnSpPr>
        <p:spPr>
          <a:xfrm>
            <a:off x="1013725" y="3598700"/>
            <a:ext cx="0" cy="2364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/>
          <p:nvPr>
            <p:ph type="title"/>
          </p:nvPr>
        </p:nvSpPr>
        <p:spPr>
          <a:xfrm>
            <a:off x="324475" y="156675"/>
            <a:ext cx="5244900" cy="1373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FFFF"/>
                </a:solidFill>
              </a:rPr>
              <a:t>The rise and fall of persia</a:t>
            </a:r>
            <a:endParaRPr>
              <a:solidFill>
                <a:srgbClr val="00FFFF"/>
              </a:solidFill>
            </a:endParaRPr>
          </a:p>
        </p:txBody>
      </p:sp>
      <p:cxnSp>
        <p:nvCxnSpPr>
          <p:cNvPr id="134" name="Google Shape;134;p21"/>
          <p:cNvCxnSpPr/>
          <p:nvPr/>
        </p:nvCxnSpPr>
        <p:spPr>
          <a:xfrm flipH="1" rot="10800000">
            <a:off x="8675" y="3598700"/>
            <a:ext cx="9172200" cy="84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5" name="Google Shape;135;p21"/>
          <p:cNvSpPr txBox="1"/>
          <p:nvPr/>
        </p:nvSpPr>
        <p:spPr>
          <a:xfrm>
            <a:off x="90850" y="2526025"/>
            <a:ext cx="13428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559 BC - Cyrus became the leader of persia.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36" name="Google Shape;136;p21"/>
          <p:cNvCxnSpPr/>
          <p:nvPr/>
        </p:nvCxnSpPr>
        <p:spPr>
          <a:xfrm>
            <a:off x="677775" y="3412950"/>
            <a:ext cx="40500" cy="2196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7" name="Google Shape;137;p21"/>
          <p:cNvSpPr txBox="1"/>
          <p:nvPr/>
        </p:nvSpPr>
        <p:spPr>
          <a:xfrm>
            <a:off x="38225" y="3694500"/>
            <a:ext cx="2052300" cy="13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550 BC -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Cyrus came into conflict with his grandfather and initiated a rebellion that ultimately succeeded.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38" name="Google Shape;138;p21"/>
          <p:cNvSpPr txBox="1"/>
          <p:nvPr/>
        </p:nvSpPr>
        <p:spPr>
          <a:xfrm>
            <a:off x="1427375" y="2039125"/>
            <a:ext cx="1469700" cy="137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522 BC - Cambyses died while retaining egypt. He was succeeded by genterad Darius.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39" name="Google Shape;139;p21"/>
          <p:cNvCxnSpPr/>
          <p:nvPr/>
        </p:nvCxnSpPr>
        <p:spPr>
          <a:xfrm>
            <a:off x="1862350" y="3434100"/>
            <a:ext cx="21300" cy="1773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0" name="Google Shape;140;p21"/>
          <p:cNvSpPr txBox="1"/>
          <p:nvPr/>
        </p:nvSpPr>
        <p:spPr>
          <a:xfrm>
            <a:off x="2229925" y="3902700"/>
            <a:ext cx="1917300" cy="11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41" name="Google Shape;141;p21"/>
          <p:cNvCxnSpPr/>
          <p:nvPr/>
        </p:nvCxnSpPr>
        <p:spPr>
          <a:xfrm flipH="1">
            <a:off x="2424225" y="3590200"/>
            <a:ext cx="8400" cy="3210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2" name="Google Shape;142;p21"/>
          <p:cNvSpPr txBox="1"/>
          <p:nvPr/>
        </p:nvSpPr>
        <p:spPr>
          <a:xfrm>
            <a:off x="1962100" y="3944100"/>
            <a:ext cx="1551600" cy="10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518 BC- Darius persepolis the capital which was the greatest persian construction.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43" name="Google Shape;143;p21"/>
          <p:cNvCxnSpPr/>
          <p:nvPr/>
        </p:nvCxnSpPr>
        <p:spPr>
          <a:xfrm>
            <a:off x="1013725" y="3598700"/>
            <a:ext cx="0" cy="2364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4" name="Google Shape;144;p21"/>
          <p:cNvSpPr txBox="1"/>
          <p:nvPr/>
        </p:nvSpPr>
        <p:spPr>
          <a:xfrm>
            <a:off x="2897075" y="2492300"/>
            <a:ext cx="13428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510 BC- Darius introduced 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currency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45" name="Google Shape;145;p21"/>
          <p:cNvCxnSpPr/>
          <p:nvPr/>
        </p:nvCxnSpPr>
        <p:spPr>
          <a:xfrm>
            <a:off x="3513700" y="3344550"/>
            <a:ext cx="0" cy="2703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2"/>
          <p:cNvSpPr txBox="1"/>
          <p:nvPr>
            <p:ph type="title"/>
          </p:nvPr>
        </p:nvSpPr>
        <p:spPr>
          <a:xfrm>
            <a:off x="324475" y="156675"/>
            <a:ext cx="5244900" cy="1373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FFFF"/>
                </a:solidFill>
              </a:rPr>
              <a:t>The rise and fall of persia</a:t>
            </a:r>
            <a:endParaRPr>
              <a:solidFill>
                <a:srgbClr val="00FFFF"/>
              </a:solidFill>
            </a:endParaRPr>
          </a:p>
        </p:txBody>
      </p:sp>
      <p:cxnSp>
        <p:nvCxnSpPr>
          <p:cNvPr id="151" name="Google Shape;151;p22"/>
          <p:cNvCxnSpPr/>
          <p:nvPr/>
        </p:nvCxnSpPr>
        <p:spPr>
          <a:xfrm flipH="1" rot="10800000">
            <a:off x="8675" y="3598700"/>
            <a:ext cx="9172200" cy="84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2" name="Google Shape;152;p22"/>
          <p:cNvSpPr txBox="1"/>
          <p:nvPr/>
        </p:nvSpPr>
        <p:spPr>
          <a:xfrm>
            <a:off x="90850" y="2526025"/>
            <a:ext cx="13428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559 BC- Cyrus became the leader of persia.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53" name="Google Shape;153;p22"/>
          <p:cNvCxnSpPr/>
          <p:nvPr/>
        </p:nvCxnSpPr>
        <p:spPr>
          <a:xfrm>
            <a:off x="677775" y="3412950"/>
            <a:ext cx="40500" cy="2196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4" name="Google Shape;154;p22"/>
          <p:cNvSpPr txBox="1"/>
          <p:nvPr/>
        </p:nvSpPr>
        <p:spPr>
          <a:xfrm>
            <a:off x="38225" y="3694500"/>
            <a:ext cx="2052300" cy="13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550 BC-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Cyrus came into conflict with his grandfather and initiated a rebellion that ultimately succeeded.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55" name="Google Shape;155;p22"/>
          <p:cNvSpPr txBox="1"/>
          <p:nvPr/>
        </p:nvSpPr>
        <p:spPr>
          <a:xfrm>
            <a:off x="1427375" y="2039125"/>
            <a:ext cx="1469700" cy="137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522 BC - Cambyses died while retaining egypt. He was succeeded by genterad Darius.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56" name="Google Shape;156;p22"/>
          <p:cNvCxnSpPr/>
          <p:nvPr/>
        </p:nvCxnSpPr>
        <p:spPr>
          <a:xfrm>
            <a:off x="1862350" y="3434100"/>
            <a:ext cx="21300" cy="1773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7" name="Google Shape;157;p22"/>
          <p:cNvSpPr txBox="1"/>
          <p:nvPr/>
        </p:nvSpPr>
        <p:spPr>
          <a:xfrm>
            <a:off x="2229925" y="3902700"/>
            <a:ext cx="1917300" cy="11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58" name="Google Shape;158;p22"/>
          <p:cNvCxnSpPr/>
          <p:nvPr/>
        </p:nvCxnSpPr>
        <p:spPr>
          <a:xfrm flipH="1">
            <a:off x="2424225" y="3590200"/>
            <a:ext cx="8400" cy="3210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9" name="Google Shape;159;p22"/>
          <p:cNvSpPr txBox="1"/>
          <p:nvPr/>
        </p:nvSpPr>
        <p:spPr>
          <a:xfrm>
            <a:off x="1962100" y="3944100"/>
            <a:ext cx="1551600" cy="10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518 BC- Darius persepolis the capital which was the greatest persian construction.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60" name="Google Shape;160;p22"/>
          <p:cNvCxnSpPr/>
          <p:nvPr/>
        </p:nvCxnSpPr>
        <p:spPr>
          <a:xfrm>
            <a:off x="1013725" y="3598700"/>
            <a:ext cx="0" cy="2364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61" name="Google Shape;161;p22"/>
          <p:cNvSpPr txBox="1"/>
          <p:nvPr/>
        </p:nvSpPr>
        <p:spPr>
          <a:xfrm>
            <a:off x="2897075" y="2492300"/>
            <a:ext cx="14358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510 BC- Darius introduced currency.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62" name="Google Shape;162;p22"/>
          <p:cNvCxnSpPr/>
          <p:nvPr/>
        </p:nvCxnSpPr>
        <p:spPr>
          <a:xfrm>
            <a:off x="3513700" y="3344550"/>
            <a:ext cx="0" cy="2703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63" name="Google Shape;163;p22"/>
          <p:cNvSpPr txBox="1"/>
          <p:nvPr/>
        </p:nvSpPr>
        <p:spPr>
          <a:xfrm>
            <a:off x="3702150" y="4097700"/>
            <a:ext cx="10701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500 BC- Royal roads were 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built.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64" name="Google Shape;164;p22"/>
          <p:cNvCxnSpPr/>
          <p:nvPr/>
        </p:nvCxnSpPr>
        <p:spPr>
          <a:xfrm>
            <a:off x="3969775" y="3598650"/>
            <a:ext cx="25200" cy="5067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3"/>
          <p:cNvSpPr txBox="1"/>
          <p:nvPr>
            <p:ph type="title"/>
          </p:nvPr>
        </p:nvSpPr>
        <p:spPr>
          <a:xfrm>
            <a:off x="324475" y="156675"/>
            <a:ext cx="5244900" cy="1373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FFFF"/>
                </a:solidFill>
              </a:rPr>
              <a:t>The rise and fall of persia</a:t>
            </a:r>
            <a:endParaRPr>
              <a:solidFill>
                <a:srgbClr val="00FFFF"/>
              </a:solidFill>
            </a:endParaRPr>
          </a:p>
        </p:txBody>
      </p:sp>
      <p:cxnSp>
        <p:nvCxnSpPr>
          <p:cNvPr id="170" name="Google Shape;170;p23"/>
          <p:cNvCxnSpPr/>
          <p:nvPr/>
        </p:nvCxnSpPr>
        <p:spPr>
          <a:xfrm flipH="1" rot="10800000">
            <a:off x="8675" y="3598700"/>
            <a:ext cx="9172200" cy="84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1" name="Google Shape;171;p23"/>
          <p:cNvSpPr txBox="1"/>
          <p:nvPr/>
        </p:nvSpPr>
        <p:spPr>
          <a:xfrm>
            <a:off x="90850" y="2526025"/>
            <a:ext cx="13428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559 BC - Cyrus became the leader of persia.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72" name="Google Shape;172;p23"/>
          <p:cNvCxnSpPr/>
          <p:nvPr/>
        </p:nvCxnSpPr>
        <p:spPr>
          <a:xfrm>
            <a:off x="677775" y="3412950"/>
            <a:ext cx="40500" cy="2196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3" name="Google Shape;173;p23"/>
          <p:cNvSpPr txBox="1"/>
          <p:nvPr/>
        </p:nvSpPr>
        <p:spPr>
          <a:xfrm>
            <a:off x="38225" y="3694500"/>
            <a:ext cx="2052300" cy="13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550 BC -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Cyrus came into conflict with his grandfather and initiated a rebellion that ultimately succeeded.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74" name="Google Shape;174;p23"/>
          <p:cNvSpPr txBox="1"/>
          <p:nvPr/>
        </p:nvSpPr>
        <p:spPr>
          <a:xfrm>
            <a:off x="1427375" y="2039125"/>
            <a:ext cx="1469700" cy="137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522 BC - Cambyses died while retaining egypt. He was succeeded by genterad Darius.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75" name="Google Shape;175;p23"/>
          <p:cNvCxnSpPr/>
          <p:nvPr/>
        </p:nvCxnSpPr>
        <p:spPr>
          <a:xfrm>
            <a:off x="1862350" y="3434100"/>
            <a:ext cx="21300" cy="1773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6" name="Google Shape;176;p23"/>
          <p:cNvSpPr txBox="1"/>
          <p:nvPr/>
        </p:nvSpPr>
        <p:spPr>
          <a:xfrm>
            <a:off x="2229925" y="3902700"/>
            <a:ext cx="1917300" cy="11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77" name="Google Shape;177;p23"/>
          <p:cNvCxnSpPr/>
          <p:nvPr/>
        </p:nvCxnSpPr>
        <p:spPr>
          <a:xfrm flipH="1">
            <a:off x="2424225" y="3590200"/>
            <a:ext cx="8400" cy="3210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8" name="Google Shape;178;p23"/>
          <p:cNvSpPr txBox="1"/>
          <p:nvPr/>
        </p:nvSpPr>
        <p:spPr>
          <a:xfrm>
            <a:off x="1962100" y="3944100"/>
            <a:ext cx="1551600" cy="10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518 BC- Darius persepolis the capital which was the greatest persian construction.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79" name="Google Shape;179;p23"/>
          <p:cNvCxnSpPr/>
          <p:nvPr/>
        </p:nvCxnSpPr>
        <p:spPr>
          <a:xfrm>
            <a:off x="1013725" y="3598700"/>
            <a:ext cx="0" cy="2364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80" name="Google Shape;180;p23"/>
          <p:cNvSpPr txBox="1"/>
          <p:nvPr/>
        </p:nvSpPr>
        <p:spPr>
          <a:xfrm>
            <a:off x="2897075" y="2492300"/>
            <a:ext cx="14358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510 BC- Darius introduced currency.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81" name="Google Shape;181;p23"/>
          <p:cNvCxnSpPr/>
          <p:nvPr/>
        </p:nvCxnSpPr>
        <p:spPr>
          <a:xfrm>
            <a:off x="3513700" y="3344550"/>
            <a:ext cx="0" cy="2703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82" name="Google Shape;182;p23"/>
          <p:cNvSpPr txBox="1"/>
          <p:nvPr/>
        </p:nvSpPr>
        <p:spPr>
          <a:xfrm>
            <a:off x="3702150" y="4097700"/>
            <a:ext cx="10701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500 BC- Royal roads were built.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83" name="Google Shape;183;p23"/>
          <p:cNvCxnSpPr/>
          <p:nvPr/>
        </p:nvCxnSpPr>
        <p:spPr>
          <a:xfrm>
            <a:off x="3969775" y="3598650"/>
            <a:ext cx="25200" cy="5067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84" name="Google Shape;184;p23"/>
          <p:cNvSpPr txBox="1"/>
          <p:nvPr/>
        </p:nvSpPr>
        <p:spPr>
          <a:xfrm>
            <a:off x="4227475" y="2171200"/>
            <a:ext cx="1469700" cy="14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480 BC - The Persian Empire began to decline after they failed to invade Greece.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85" name="Google Shape;185;p23"/>
          <p:cNvCxnSpPr/>
          <p:nvPr/>
        </p:nvCxnSpPr>
        <p:spPr>
          <a:xfrm>
            <a:off x="4442725" y="3345275"/>
            <a:ext cx="8400" cy="2787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4"/>
          <p:cNvSpPr txBox="1"/>
          <p:nvPr>
            <p:ph type="title"/>
          </p:nvPr>
        </p:nvSpPr>
        <p:spPr>
          <a:xfrm>
            <a:off x="324475" y="156675"/>
            <a:ext cx="5244900" cy="1373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FFFF"/>
                </a:solidFill>
              </a:rPr>
              <a:t>The rise and fall of persia</a:t>
            </a:r>
            <a:endParaRPr>
              <a:solidFill>
                <a:srgbClr val="00FFFF"/>
              </a:solidFill>
            </a:endParaRPr>
          </a:p>
        </p:txBody>
      </p:sp>
      <p:cxnSp>
        <p:nvCxnSpPr>
          <p:cNvPr id="191" name="Google Shape;191;p24"/>
          <p:cNvCxnSpPr/>
          <p:nvPr/>
        </p:nvCxnSpPr>
        <p:spPr>
          <a:xfrm flipH="1" rot="10800000">
            <a:off x="8675" y="3598700"/>
            <a:ext cx="9172200" cy="84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2" name="Google Shape;192;p24"/>
          <p:cNvSpPr txBox="1"/>
          <p:nvPr/>
        </p:nvSpPr>
        <p:spPr>
          <a:xfrm>
            <a:off x="90850" y="2526025"/>
            <a:ext cx="13428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559 BC - Cyrus became the leader of persia.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93" name="Google Shape;193;p24"/>
          <p:cNvCxnSpPr/>
          <p:nvPr/>
        </p:nvCxnSpPr>
        <p:spPr>
          <a:xfrm>
            <a:off x="677775" y="3412950"/>
            <a:ext cx="40500" cy="2196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4" name="Google Shape;194;p24"/>
          <p:cNvSpPr txBox="1"/>
          <p:nvPr/>
        </p:nvSpPr>
        <p:spPr>
          <a:xfrm>
            <a:off x="38225" y="3694500"/>
            <a:ext cx="2052300" cy="13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550 BC -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Cyrus came into conflict with his grandfather and initiated a rebellion that ultimately succeeded.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95" name="Google Shape;195;p24"/>
          <p:cNvSpPr txBox="1"/>
          <p:nvPr/>
        </p:nvSpPr>
        <p:spPr>
          <a:xfrm>
            <a:off x="1427375" y="2039125"/>
            <a:ext cx="1469700" cy="137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522 BC - Cambyses died while retaining egypt. He was succeeded by genterad Darius.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96" name="Google Shape;196;p24"/>
          <p:cNvCxnSpPr/>
          <p:nvPr/>
        </p:nvCxnSpPr>
        <p:spPr>
          <a:xfrm>
            <a:off x="1862350" y="3434100"/>
            <a:ext cx="21300" cy="1773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7" name="Google Shape;197;p24"/>
          <p:cNvSpPr txBox="1"/>
          <p:nvPr/>
        </p:nvSpPr>
        <p:spPr>
          <a:xfrm>
            <a:off x="2229925" y="3902700"/>
            <a:ext cx="1917300" cy="11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198" name="Google Shape;198;p24"/>
          <p:cNvCxnSpPr/>
          <p:nvPr/>
        </p:nvCxnSpPr>
        <p:spPr>
          <a:xfrm flipH="1">
            <a:off x="2424225" y="3590200"/>
            <a:ext cx="8400" cy="3210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9" name="Google Shape;199;p24"/>
          <p:cNvSpPr txBox="1"/>
          <p:nvPr/>
        </p:nvSpPr>
        <p:spPr>
          <a:xfrm>
            <a:off x="1962100" y="3944100"/>
            <a:ext cx="1551600" cy="10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518 BC- Darius persepolis the capital which was the greatest persian construction.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200" name="Google Shape;200;p24"/>
          <p:cNvCxnSpPr/>
          <p:nvPr/>
        </p:nvCxnSpPr>
        <p:spPr>
          <a:xfrm>
            <a:off x="1013725" y="3598700"/>
            <a:ext cx="0" cy="2364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01" name="Google Shape;201;p24"/>
          <p:cNvSpPr txBox="1"/>
          <p:nvPr/>
        </p:nvSpPr>
        <p:spPr>
          <a:xfrm>
            <a:off x="2897075" y="2492300"/>
            <a:ext cx="14358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510 BC- Darius introduced currency.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202" name="Google Shape;202;p24"/>
          <p:cNvCxnSpPr/>
          <p:nvPr/>
        </p:nvCxnSpPr>
        <p:spPr>
          <a:xfrm>
            <a:off x="3513700" y="3344550"/>
            <a:ext cx="0" cy="2703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03" name="Google Shape;203;p24"/>
          <p:cNvSpPr txBox="1"/>
          <p:nvPr/>
        </p:nvSpPr>
        <p:spPr>
          <a:xfrm>
            <a:off x="3702150" y="4097700"/>
            <a:ext cx="1070100" cy="8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500 BC- Royal roads were built.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204" name="Google Shape;204;p24"/>
          <p:cNvCxnSpPr/>
          <p:nvPr/>
        </p:nvCxnSpPr>
        <p:spPr>
          <a:xfrm>
            <a:off x="3969775" y="3598650"/>
            <a:ext cx="25200" cy="506700"/>
          </a:xfrm>
          <a:prstGeom prst="straightConnector1">
            <a:avLst/>
          </a:prstGeom>
          <a:noFill/>
          <a:ln cap="flat" cmpd="sng" w="28575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05" name="Google Shape;205;p24"/>
          <p:cNvSpPr txBox="1"/>
          <p:nvPr/>
        </p:nvSpPr>
        <p:spPr>
          <a:xfrm>
            <a:off x="4227475" y="2171200"/>
            <a:ext cx="1469700" cy="14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480 BC - The Persian Empire began to decline after they failed to invade Greece.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206" name="Google Shape;206;p24"/>
          <p:cNvCxnSpPr/>
          <p:nvPr/>
        </p:nvCxnSpPr>
        <p:spPr>
          <a:xfrm>
            <a:off x="4442725" y="3345275"/>
            <a:ext cx="8400" cy="2787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07" name="Google Shape;207;p24"/>
          <p:cNvSpPr txBox="1"/>
          <p:nvPr/>
        </p:nvSpPr>
        <p:spPr>
          <a:xfrm>
            <a:off x="4814350" y="4029375"/>
            <a:ext cx="1551600" cy="9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480 BC - The 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invasion</a:t>
            </a:r>
            <a:r>
              <a:rPr lang="en" sz="1100">
                <a:latin typeface="Source Code Pro"/>
                <a:ea typeface="Source Code Pro"/>
                <a:cs typeface="Source Code Pro"/>
                <a:sym typeface="Source Code Pro"/>
              </a:rPr>
              <a:t> was expensive and led to heavier taxes on the Persian people. </a:t>
            </a:r>
            <a:endParaRPr sz="1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cxnSp>
        <p:nvCxnSpPr>
          <p:cNvPr id="208" name="Google Shape;208;p24"/>
          <p:cNvCxnSpPr>
            <a:stCxn id="205" idx="2"/>
          </p:cNvCxnSpPr>
          <p:nvPr/>
        </p:nvCxnSpPr>
        <p:spPr>
          <a:xfrm flipH="1">
            <a:off x="4957825" y="3590200"/>
            <a:ext cx="4500" cy="422400"/>
          </a:xfrm>
          <a:prstGeom prst="straightConnector1">
            <a:avLst/>
          </a:prstGeom>
          <a:noFill/>
          <a:ln cap="flat" cmpd="sng" w="19050">
            <a:solidFill>
              <a:srgbClr val="00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