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Playfair Display"/>
      <p:regular r:id="rId21"/>
      <p:bold r:id="rId22"/>
      <p:italic r:id="rId23"/>
      <p:boldItalic r:id="rId24"/>
    </p:embeddedFont>
    <p:embeddedFont>
      <p:font typeface="Lato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PlayfairDisplay-bold.fntdata"/><Relationship Id="rId21" Type="http://schemas.openxmlformats.org/officeDocument/2006/relationships/font" Target="fonts/PlayfairDisplay-regular.fntdata"/><Relationship Id="rId24" Type="http://schemas.openxmlformats.org/officeDocument/2006/relationships/font" Target="fonts/PlayfairDisplay-boldItalic.fntdata"/><Relationship Id="rId23" Type="http://schemas.openxmlformats.org/officeDocument/2006/relationships/font" Target="fonts/PlayfairDisplay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bold.fntdata"/><Relationship Id="rId25" Type="http://schemas.openxmlformats.org/officeDocument/2006/relationships/font" Target="fonts/Lato-regular.fntdata"/><Relationship Id="rId28" Type="http://schemas.openxmlformats.org/officeDocument/2006/relationships/font" Target="fonts/Lato-boldItalic.fntdata"/><Relationship Id="rId27" Type="http://schemas.openxmlformats.org/officeDocument/2006/relationships/font" Target="fonts/La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7ca0044875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7ca0044875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7ca0044875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7ca0044875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7ca0044875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7ca0044875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7ca0044875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7ca0044875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7ca0044875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7ca0044875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7ca0044875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7ca0044875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7ca004487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7ca004487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7ca0044875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7ca0044875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ca0044875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7ca0044875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7ca0044875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7ca0044875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7ca0044875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7ca0044875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7ca0044875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7ca0044875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7ca0044875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7ca0044875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7ca0044875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7ca0044875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9050" y="748800"/>
            <a:ext cx="3645900" cy="36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91378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dk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oral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20.png"/><Relationship Id="rId5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17.png"/><Relationship Id="rId5" Type="http://schemas.openxmlformats.org/officeDocument/2006/relationships/image" Target="../media/image19.png"/><Relationship Id="rId6" Type="http://schemas.openxmlformats.org/officeDocument/2006/relationships/image" Target="../media/image3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Relationship Id="rId4" Type="http://schemas.openxmlformats.org/officeDocument/2006/relationships/image" Target="../media/image25.png"/><Relationship Id="rId5" Type="http://schemas.openxmlformats.org/officeDocument/2006/relationships/image" Target="../media/image23.png"/><Relationship Id="rId6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Relationship Id="rId4" Type="http://schemas.openxmlformats.org/officeDocument/2006/relationships/image" Target="../media/image33.png"/><Relationship Id="rId5" Type="http://schemas.openxmlformats.org/officeDocument/2006/relationships/image" Target="../media/image30.png"/><Relationship Id="rId6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Native American Groups in North America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Northeast</a:t>
            </a:r>
            <a:endParaRPr/>
          </a:p>
        </p:txBody>
      </p:sp>
      <p:sp>
        <p:nvSpPr>
          <p:cNvPr id="128" name="Google Shape;128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Groups include: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Iroquois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Wappani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Shawnee</a:t>
            </a:r>
            <a:endParaRPr/>
          </a:p>
        </p:txBody>
      </p:sp>
      <p:pic>
        <p:nvPicPr>
          <p:cNvPr id="129" name="Google Shape;12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2300" y="244498"/>
            <a:ext cx="3832800" cy="324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250" y="2880100"/>
            <a:ext cx="5443001" cy="208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Tools</a:t>
            </a:r>
            <a:endParaRPr/>
          </a:p>
        </p:txBody>
      </p:sp>
      <p:sp>
        <p:nvSpPr>
          <p:cNvPr id="136" name="Google Shape;136;p23"/>
          <p:cNvSpPr txBox="1"/>
          <p:nvPr>
            <p:ph idx="1" type="body"/>
          </p:nvPr>
        </p:nvSpPr>
        <p:spPr>
          <a:xfrm>
            <a:off x="311700" y="10174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Various Native American groups used natural resources to create tools such as: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Animal bones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Wood from trees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Rocks</a:t>
            </a:r>
            <a:endParaRPr/>
          </a:p>
        </p:txBody>
      </p:sp>
      <p:pic>
        <p:nvPicPr>
          <p:cNvPr id="137" name="Google Shape;13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800" y="3264313"/>
            <a:ext cx="2381250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9250" y="1543050"/>
            <a:ext cx="154305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7375" y="1543050"/>
            <a:ext cx="1314450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Shelter</a:t>
            </a:r>
            <a:endParaRPr/>
          </a:p>
        </p:txBody>
      </p:sp>
      <p:sp>
        <p:nvSpPr>
          <p:cNvPr id="145" name="Google Shape;145;p24"/>
          <p:cNvSpPr txBox="1"/>
          <p:nvPr>
            <p:ph idx="1" type="body"/>
          </p:nvPr>
        </p:nvSpPr>
        <p:spPr>
          <a:xfrm>
            <a:off x="311700" y="9173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Native Americans used their natural resources to create their homes. </a:t>
            </a:r>
            <a:r>
              <a:rPr lang="en"/>
              <a:t>Resources</a:t>
            </a:r>
            <a:r>
              <a:rPr lang="en"/>
              <a:t> include: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Tree bark/twigs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Dirt and mud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Clay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Animal hides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Snow and ice</a:t>
            </a:r>
            <a:endParaRPr/>
          </a:p>
        </p:txBody>
      </p:sp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3500" y="3131225"/>
            <a:ext cx="3546375" cy="175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4650" y="3131225"/>
            <a:ext cx="2783325" cy="175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7975" y="1457475"/>
            <a:ext cx="3301900" cy="167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04650" y="1457475"/>
            <a:ext cx="2783324" cy="1673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Clothing</a:t>
            </a:r>
            <a:endParaRPr/>
          </a:p>
        </p:txBody>
      </p:sp>
      <p:sp>
        <p:nvSpPr>
          <p:cNvPr id="155" name="Google Shape;155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Different Native American Groups used their natural resources to create their clothing. These resources included: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Animal hides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Deer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Caribou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Seal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Bison </a:t>
            </a:r>
            <a:endParaRPr/>
          </a:p>
        </p:txBody>
      </p:sp>
      <p:pic>
        <p:nvPicPr>
          <p:cNvPr id="156" name="Google Shape;15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5325" y="3265025"/>
            <a:ext cx="1408350" cy="143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2750" y="1626725"/>
            <a:ext cx="2858525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11275" y="1626725"/>
            <a:ext cx="2052675" cy="30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52753" y="3265025"/>
            <a:ext cx="1632201" cy="143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Artwork</a:t>
            </a:r>
            <a:endParaRPr/>
          </a:p>
        </p:txBody>
      </p:sp>
      <p:sp>
        <p:nvSpPr>
          <p:cNvPr id="165" name="Google Shape;165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Native American groups all created art in their own unique ways. Some art they created included: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Clothing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Masks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Totem poles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Paintings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Drawings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Blankets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Rugs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Baskets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Clay pots</a:t>
            </a:r>
            <a:endParaRPr sz="1400"/>
          </a:p>
        </p:txBody>
      </p:sp>
      <p:pic>
        <p:nvPicPr>
          <p:cNvPr id="166" name="Google Shape;16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4625" y="1619250"/>
            <a:ext cx="340995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9575" y="1619250"/>
            <a:ext cx="230505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3604987" y="3003188"/>
            <a:ext cx="1382250" cy="235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74625" y="3470325"/>
            <a:ext cx="3409950" cy="134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Food</a:t>
            </a:r>
            <a:endParaRPr/>
          </a:p>
        </p:txBody>
      </p:sp>
      <p:sp>
        <p:nvSpPr>
          <p:cNvPr id="175" name="Google Shape;175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Different Native American groups relied on their location for food. Some of the ways they had food included: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Hunting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Fishing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Farming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Gathering</a:t>
            </a:r>
            <a:endParaRPr/>
          </a:p>
        </p:txBody>
      </p:sp>
      <p:pic>
        <p:nvPicPr>
          <p:cNvPr id="176" name="Google Shape;17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2063" y="2026988"/>
            <a:ext cx="3686175" cy="210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Different Regions:</a:t>
            </a:r>
            <a:endParaRPr/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different regions in North America include: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Arctic/Subarctic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Northwest Coast/Plateau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California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Great Basin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Southwest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Great Plains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Southeast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Northeast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1147" y="1079500"/>
            <a:ext cx="3361150" cy="356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Arctic/Subarctic</a:t>
            </a:r>
            <a:endParaRPr/>
          </a:p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Groups include: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Athabascan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Cree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Innu</a:t>
            </a:r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8775" y="447250"/>
            <a:ext cx="4458800" cy="3167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3122638"/>
            <a:ext cx="1790700" cy="164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Northwest Coast/Plateau</a:t>
            </a:r>
            <a:endParaRPr/>
          </a:p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Groups include: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en">
                <a:solidFill>
                  <a:srgbClr val="666666"/>
                </a:solidFill>
                <a:highlight>
                  <a:srgbClr val="FFFFFF"/>
                </a:highlight>
              </a:rPr>
              <a:t>Nez Perce</a:t>
            </a:r>
            <a:endParaRPr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en">
                <a:solidFill>
                  <a:srgbClr val="666666"/>
                </a:solidFill>
                <a:highlight>
                  <a:srgbClr val="FFFFFF"/>
                </a:highlight>
              </a:rPr>
              <a:t>Salish</a:t>
            </a:r>
            <a:endParaRPr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en">
                <a:solidFill>
                  <a:srgbClr val="666666"/>
                </a:solidFill>
                <a:highlight>
                  <a:srgbClr val="FFFFFF"/>
                </a:highlight>
              </a:rPr>
              <a:t>The Tlingit</a:t>
            </a:r>
            <a:endParaRPr>
              <a:solidFill>
                <a:srgbClr val="666666"/>
              </a:solidFill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2825" y="416650"/>
            <a:ext cx="2949475" cy="431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1650" y="2571747"/>
            <a:ext cx="3220175" cy="229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California</a:t>
            </a:r>
            <a:endParaRPr/>
          </a:p>
        </p:txBody>
      </p:sp>
      <p:sp>
        <p:nvSpPr>
          <p:cNvPr id="88" name="Google Shape;88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Groups include: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Mohave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Miwok</a:t>
            </a:r>
            <a:endParaRPr/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1947" y="752250"/>
            <a:ext cx="3780350" cy="372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700" y="2501200"/>
            <a:ext cx="2463400" cy="246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Great Basin</a:t>
            </a:r>
            <a:endParaRPr/>
          </a:p>
        </p:txBody>
      </p:sp>
      <p:sp>
        <p:nvSpPr>
          <p:cNvPr id="96" name="Google Shape;96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Groups include: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Washoe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Ute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Shoshone</a:t>
            </a:r>
            <a:endParaRPr/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8620" y="760650"/>
            <a:ext cx="3863680" cy="362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525" y="2830324"/>
            <a:ext cx="4038776" cy="208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Southwest</a:t>
            </a:r>
            <a:endParaRPr/>
          </a:p>
        </p:txBody>
      </p:sp>
      <p:sp>
        <p:nvSpPr>
          <p:cNvPr id="104" name="Google Shape;104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Groups include: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Navajo Nation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Apache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Pueblo</a:t>
            </a:r>
            <a:endParaRPr/>
          </a:p>
        </p:txBody>
      </p:sp>
      <p:pic>
        <p:nvPicPr>
          <p:cNvPr id="105" name="Google Shape;10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1150" y="573597"/>
            <a:ext cx="4477675" cy="28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950" y="2975600"/>
            <a:ext cx="2874950" cy="194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Great Plains</a:t>
            </a:r>
            <a:endParaRPr/>
          </a:p>
        </p:txBody>
      </p:sp>
      <p:sp>
        <p:nvSpPr>
          <p:cNvPr id="112" name="Google Shape;112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Groups include: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en">
                <a:solidFill>
                  <a:srgbClr val="666666"/>
                </a:solidFill>
                <a:highlight>
                  <a:srgbClr val="FFFFFF"/>
                </a:highlight>
              </a:rPr>
              <a:t>Blackfoot</a:t>
            </a:r>
            <a:endParaRPr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en">
                <a:solidFill>
                  <a:srgbClr val="666666"/>
                </a:solidFill>
                <a:highlight>
                  <a:srgbClr val="FFFFFF"/>
                </a:highlight>
              </a:rPr>
              <a:t>Arapahoe</a:t>
            </a:r>
            <a:endParaRPr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en">
                <a:solidFill>
                  <a:srgbClr val="666666"/>
                </a:solidFill>
                <a:highlight>
                  <a:srgbClr val="FFFFFF"/>
                </a:highlight>
              </a:rPr>
              <a:t>Cheyenne</a:t>
            </a:r>
            <a:endParaRPr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en">
                <a:solidFill>
                  <a:srgbClr val="666666"/>
                </a:solidFill>
                <a:highlight>
                  <a:srgbClr val="FFFFFF"/>
                </a:highlight>
              </a:rPr>
              <a:t>Comanche </a:t>
            </a:r>
            <a:endParaRPr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en">
                <a:solidFill>
                  <a:srgbClr val="666666"/>
                </a:solidFill>
                <a:highlight>
                  <a:srgbClr val="FFFFFF"/>
                </a:highlight>
              </a:rPr>
              <a:t>Crow</a:t>
            </a:r>
            <a:endParaRPr>
              <a:solidFill>
                <a:srgbClr val="666666"/>
              </a:solidFill>
            </a:endParaRPr>
          </a:p>
        </p:txBody>
      </p:sp>
      <p:pic>
        <p:nvPicPr>
          <p:cNvPr id="113" name="Google Shape;1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2800" y="391350"/>
            <a:ext cx="2569500" cy="405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7199" y="2665775"/>
            <a:ext cx="3450150" cy="229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Southeast</a:t>
            </a:r>
            <a:endParaRPr/>
          </a:p>
        </p:txBody>
      </p:sp>
      <p:sp>
        <p:nvSpPr>
          <p:cNvPr id="120" name="Google Shape;120;p21"/>
          <p:cNvSpPr txBox="1"/>
          <p:nvPr>
            <p:ph idx="1" type="body"/>
          </p:nvPr>
        </p:nvSpPr>
        <p:spPr>
          <a:xfrm>
            <a:off x="311700" y="11336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Groups include: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Cherokee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Seminole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Chickasaw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1" name="Google Shape;12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2550" y="282097"/>
            <a:ext cx="3482924" cy="32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0448" y="1796000"/>
            <a:ext cx="2670450" cy="3180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